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5" r:id="rId10"/>
    <p:sldId id="264" r:id="rId11"/>
    <p:sldId id="266" r:id="rId12"/>
    <p:sldId id="267" r:id="rId13"/>
    <p:sldId id="268" r:id="rId14"/>
    <p:sldId id="270" r:id="rId15"/>
    <p:sldId id="269" r:id="rId16"/>
    <p:sldId id="284" r:id="rId17"/>
    <p:sldId id="271" r:id="rId18"/>
    <p:sldId id="272" r:id="rId19"/>
    <p:sldId id="283" r:id="rId20"/>
    <p:sldId id="281" r:id="rId21"/>
    <p:sldId id="279" r:id="rId22"/>
    <p:sldId id="273" r:id="rId23"/>
    <p:sldId id="275" r:id="rId24"/>
    <p:sldId id="276" r:id="rId25"/>
    <p:sldId id="282" r:id="rId26"/>
    <p:sldId id="277" r:id="rId27"/>
    <p:sldId id="280" r:id="rId2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D7D31"/>
    <a:srgbClr val="F38585"/>
    <a:srgbClr val="2E75B6"/>
    <a:srgbClr val="5B9BD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4" d="100"/>
          <a:sy n="84" d="100"/>
        </p:scale>
        <p:origin x="629"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jpg>
</file>

<file path=ppt/media/image18.png>
</file>

<file path=ppt/media/image19.png>
</file>

<file path=ppt/media/image2.png>
</file>

<file path=ppt/media/image20.png>
</file>

<file path=ppt/media/image21.png>
</file>

<file path=ppt/media/image22.png>
</file>

<file path=ppt/media/image23.jpg>
</file>

<file path=ppt/media/image24.jpg>
</file>

<file path=ppt/media/image25.jpg>
</file>

<file path=ppt/media/image26.png>
</file>

<file path=ppt/media/image27.jp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233DF44-2AD9-4F7F-876B-7FD399BFA629}" type="datetimeFigureOut">
              <a:rPr lang="en-US" smtClean="0"/>
              <a:t>4/8/2024</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ECCDACC-3E9B-48FD-851A-7035D8F58DBA}" type="slidenum">
              <a:rPr lang="en-US" smtClean="0"/>
              <a:t>‹Nº›</a:t>
            </a:fld>
            <a:endParaRPr lang="en-US"/>
          </a:p>
        </p:txBody>
      </p:sp>
    </p:spTree>
    <p:extLst>
      <p:ext uri="{BB962C8B-B14F-4D97-AF65-F5344CB8AC3E}">
        <p14:creationId xmlns:p14="http://schemas.microsoft.com/office/powerpoint/2010/main" val="16556100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p:spPr>
        <p:txBody>
          <a:bodyPr anchor="b"/>
          <a:lstStyle>
            <a:lvl1pPr algn="ctr">
              <a:defRPr sz="6000"/>
            </a:lvl1pPr>
          </a:lstStyle>
          <a:p>
            <a:r>
              <a:rPr lang="es-ES" smtClean="0"/>
              <a:t>Haga clic para modificar el estilo de título del patrón</a:t>
            </a:r>
            <a:endParaRPr lang="en-US"/>
          </a:p>
        </p:txBody>
      </p:sp>
      <p:sp>
        <p:nvSpPr>
          <p:cNvPr id="3" name="Subtítulo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smtClean="0"/>
              <a:t>Haga clic para editar el estilo de subtítulo del patrón</a:t>
            </a:r>
            <a:endParaRPr lang="en-US"/>
          </a:p>
        </p:txBody>
      </p:sp>
      <p:sp>
        <p:nvSpPr>
          <p:cNvPr id="4" name="Marcador de fecha 3"/>
          <p:cNvSpPr>
            <a:spLocks noGrp="1"/>
          </p:cNvSpPr>
          <p:nvPr>
            <p:ph type="dt" sz="half" idx="10"/>
          </p:nvPr>
        </p:nvSpPr>
        <p:spPr/>
        <p:txBody>
          <a:bodyPr/>
          <a:lstStyle/>
          <a:p>
            <a:fld id="{09F11664-8105-49F7-AE0D-D143A286BD6E}" type="datetimeFigureOut">
              <a:rPr lang="en-US" smtClean="0"/>
              <a:t>4/8/2024</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5224126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09F11664-8105-49F7-AE0D-D143A286BD6E}" type="datetimeFigureOut">
              <a:rPr lang="en-US" smtClean="0"/>
              <a:t>4/8/2024</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27975254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es-ES" smtClean="0"/>
              <a:t>Haga clic para modificar el estilo de título del patrón</a:t>
            </a:r>
            <a:endParaRPr lang="en-US"/>
          </a:p>
        </p:txBody>
      </p:sp>
      <p:sp>
        <p:nvSpPr>
          <p:cNvPr id="3" name="Marcador de texto vertical 2"/>
          <p:cNvSpPr>
            <a:spLocks noGrp="1"/>
          </p:cNvSpPr>
          <p:nvPr>
            <p:ph type="body" orient="vert" idx="1"/>
          </p:nvPr>
        </p:nvSpPr>
        <p:spPr>
          <a:xfrm>
            <a:off x="838200" y="365125"/>
            <a:ext cx="7734300" cy="5811838"/>
          </a:xfrm>
        </p:spPr>
        <p:txBody>
          <a:bodyPr vert="eaVert"/>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09F11664-8105-49F7-AE0D-D143A286BD6E}" type="datetimeFigureOut">
              <a:rPr lang="en-US" smtClean="0"/>
              <a:t>4/8/2024</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6933293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idx="1"/>
          </p:nvPr>
        </p:nvSpPr>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10"/>
          </p:nvPr>
        </p:nvSpPr>
        <p:spPr/>
        <p:txBody>
          <a:bodyPr/>
          <a:lstStyle/>
          <a:p>
            <a:fld id="{09F11664-8105-49F7-AE0D-D143A286BD6E}" type="datetimeFigureOut">
              <a:rPr lang="en-US" smtClean="0"/>
              <a:t>4/8/2024</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161577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p:cNvSpPr>
            <a:spLocks noGrp="1"/>
          </p:cNvSpPr>
          <p:nvPr>
            <p:ph type="title"/>
          </p:nvPr>
        </p:nvSpPr>
        <p:spPr>
          <a:xfrm>
            <a:off x="831850" y="1709738"/>
            <a:ext cx="10515600" cy="2852737"/>
          </a:xfrm>
        </p:spPr>
        <p:txBody>
          <a:bodyPr anchor="b"/>
          <a:lstStyle>
            <a:lvl1pPr>
              <a:defRPr sz="6000"/>
            </a:lvl1p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smtClean="0"/>
              <a:t>Editar el estilo de texto del patrón</a:t>
            </a:r>
          </a:p>
        </p:txBody>
      </p:sp>
      <p:sp>
        <p:nvSpPr>
          <p:cNvPr id="4" name="Marcador de fecha 3"/>
          <p:cNvSpPr>
            <a:spLocks noGrp="1"/>
          </p:cNvSpPr>
          <p:nvPr>
            <p:ph type="dt" sz="half" idx="10"/>
          </p:nvPr>
        </p:nvSpPr>
        <p:spPr/>
        <p:txBody>
          <a:bodyPr/>
          <a:lstStyle/>
          <a:p>
            <a:fld id="{09F11664-8105-49F7-AE0D-D143A286BD6E}" type="datetimeFigureOut">
              <a:rPr lang="en-US" smtClean="0"/>
              <a:t>4/8/2024</a:t>
            </a:fld>
            <a:endParaRPr lang="en-US"/>
          </a:p>
        </p:txBody>
      </p:sp>
      <p:sp>
        <p:nvSpPr>
          <p:cNvPr id="5" name="Marcador de pie de página 4"/>
          <p:cNvSpPr>
            <a:spLocks noGrp="1"/>
          </p:cNvSpPr>
          <p:nvPr>
            <p:ph type="ftr" sz="quarter" idx="11"/>
          </p:nvPr>
        </p:nvSpPr>
        <p:spPr/>
        <p:txBody>
          <a:bodyPr/>
          <a:lstStyle/>
          <a:p>
            <a:endParaRPr lang="en-US"/>
          </a:p>
        </p:txBody>
      </p:sp>
      <p:sp>
        <p:nvSpPr>
          <p:cNvPr id="6" name="Marcador de número de diapositiva 5"/>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823978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contenido 2"/>
          <p:cNvSpPr>
            <a:spLocks noGrp="1"/>
          </p:cNvSpPr>
          <p:nvPr>
            <p:ph sz="half" idx="1"/>
          </p:nvPr>
        </p:nvSpPr>
        <p:spPr>
          <a:xfrm>
            <a:off x="838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contenido 3"/>
          <p:cNvSpPr>
            <a:spLocks noGrp="1"/>
          </p:cNvSpPr>
          <p:nvPr>
            <p:ph sz="half" idx="2"/>
          </p:nvPr>
        </p:nvSpPr>
        <p:spPr>
          <a:xfrm>
            <a:off x="6172200" y="1825625"/>
            <a:ext cx="5181600" cy="435133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fecha 4"/>
          <p:cNvSpPr>
            <a:spLocks noGrp="1"/>
          </p:cNvSpPr>
          <p:nvPr>
            <p:ph type="dt" sz="half" idx="10"/>
          </p:nvPr>
        </p:nvSpPr>
        <p:spPr/>
        <p:txBody>
          <a:bodyPr/>
          <a:lstStyle/>
          <a:p>
            <a:fld id="{09F11664-8105-49F7-AE0D-D143A286BD6E}" type="datetimeFigureOut">
              <a:rPr lang="en-US" smtClean="0"/>
              <a:t>4/8/2024</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3720520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4" name="Marcador de contenido 3"/>
          <p:cNvSpPr>
            <a:spLocks noGrp="1"/>
          </p:cNvSpPr>
          <p:nvPr>
            <p:ph sz="half" idx="2"/>
          </p:nvPr>
        </p:nvSpPr>
        <p:spPr>
          <a:xfrm>
            <a:off x="839788" y="2505075"/>
            <a:ext cx="5157787"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5" name="Marcador de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Editar el estilo de texto del patrón</a:t>
            </a:r>
          </a:p>
        </p:txBody>
      </p:sp>
      <p:sp>
        <p:nvSpPr>
          <p:cNvPr id="6" name="Marcador de contenido 5"/>
          <p:cNvSpPr>
            <a:spLocks noGrp="1"/>
          </p:cNvSpPr>
          <p:nvPr>
            <p:ph sz="quarter" idx="4"/>
          </p:nvPr>
        </p:nvSpPr>
        <p:spPr>
          <a:xfrm>
            <a:off x="6172200" y="2505075"/>
            <a:ext cx="5183188" cy="3684588"/>
          </a:xfrm>
        </p:spPr>
        <p:txBody>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7" name="Marcador de fecha 6"/>
          <p:cNvSpPr>
            <a:spLocks noGrp="1"/>
          </p:cNvSpPr>
          <p:nvPr>
            <p:ph type="dt" sz="half" idx="10"/>
          </p:nvPr>
        </p:nvSpPr>
        <p:spPr/>
        <p:txBody>
          <a:bodyPr/>
          <a:lstStyle/>
          <a:p>
            <a:fld id="{09F11664-8105-49F7-AE0D-D143A286BD6E}" type="datetimeFigureOut">
              <a:rPr lang="en-US" smtClean="0"/>
              <a:t>4/8/2024</a:t>
            </a:fld>
            <a:endParaRPr lang="en-US"/>
          </a:p>
        </p:txBody>
      </p:sp>
      <p:sp>
        <p:nvSpPr>
          <p:cNvPr id="8" name="Marcador de pie de página 7"/>
          <p:cNvSpPr>
            <a:spLocks noGrp="1"/>
          </p:cNvSpPr>
          <p:nvPr>
            <p:ph type="ftr" sz="quarter" idx="11"/>
          </p:nvPr>
        </p:nvSpPr>
        <p:spPr/>
        <p:txBody>
          <a:bodyPr/>
          <a:lstStyle/>
          <a:p>
            <a:endParaRPr lang="en-US"/>
          </a:p>
        </p:txBody>
      </p:sp>
      <p:sp>
        <p:nvSpPr>
          <p:cNvPr id="9" name="Marcador de número de diapositiva 8"/>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0096181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smtClean="0"/>
              <a:t>Haga clic para modificar el estilo de título del patrón</a:t>
            </a:r>
            <a:endParaRPr lang="en-US"/>
          </a:p>
        </p:txBody>
      </p:sp>
      <p:sp>
        <p:nvSpPr>
          <p:cNvPr id="3" name="Marcador de fecha 2"/>
          <p:cNvSpPr>
            <a:spLocks noGrp="1"/>
          </p:cNvSpPr>
          <p:nvPr>
            <p:ph type="dt" sz="half" idx="10"/>
          </p:nvPr>
        </p:nvSpPr>
        <p:spPr/>
        <p:txBody>
          <a:bodyPr/>
          <a:lstStyle/>
          <a:p>
            <a:fld id="{09F11664-8105-49F7-AE0D-D143A286BD6E}" type="datetimeFigureOut">
              <a:rPr lang="en-US" smtClean="0"/>
              <a:t>4/8/2024</a:t>
            </a:fld>
            <a:endParaRPr lang="en-US"/>
          </a:p>
        </p:txBody>
      </p:sp>
      <p:sp>
        <p:nvSpPr>
          <p:cNvPr id="4" name="Marcador de pie de página 3"/>
          <p:cNvSpPr>
            <a:spLocks noGrp="1"/>
          </p:cNvSpPr>
          <p:nvPr>
            <p:ph type="ftr" sz="quarter" idx="11"/>
          </p:nvPr>
        </p:nvSpPr>
        <p:spPr/>
        <p:txBody>
          <a:bodyPr/>
          <a:lstStyle/>
          <a:p>
            <a:endParaRPr lang="en-US"/>
          </a:p>
        </p:txBody>
      </p:sp>
      <p:sp>
        <p:nvSpPr>
          <p:cNvPr id="5" name="Marcador de número de diapositiva 4"/>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2468834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p:cNvSpPr>
            <a:spLocks noGrp="1"/>
          </p:cNvSpPr>
          <p:nvPr>
            <p:ph type="dt" sz="half" idx="10"/>
          </p:nvPr>
        </p:nvSpPr>
        <p:spPr/>
        <p:txBody>
          <a:bodyPr/>
          <a:lstStyle/>
          <a:p>
            <a:fld id="{09F11664-8105-49F7-AE0D-D143A286BD6E}" type="datetimeFigureOut">
              <a:rPr lang="en-US" smtClean="0"/>
              <a:t>4/8/2024</a:t>
            </a:fld>
            <a:endParaRPr lang="en-US"/>
          </a:p>
        </p:txBody>
      </p:sp>
      <p:sp>
        <p:nvSpPr>
          <p:cNvPr id="3" name="Marcador de pie de página 2"/>
          <p:cNvSpPr>
            <a:spLocks noGrp="1"/>
          </p:cNvSpPr>
          <p:nvPr>
            <p:ph type="ftr" sz="quarter" idx="11"/>
          </p:nvPr>
        </p:nvSpPr>
        <p:spPr/>
        <p:txBody>
          <a:bodyPr/>
          <a:lstStyle/>
          <a:p>
            <a:endParaRPr lang="en-US"/>
          </a:p>
        </p:txBody>
      </p:sp>
      <p:sp>
        <p:nvSpPr>
          <p:cNvPr id="4" name="Marcador de número de diapositiva 3"/>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18763595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conteni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9F11664-8105-49F7-AE0D-D143A286BD6E}" type="datetimeFigureOut">
              <a:rPr lang="en-US" smtClean="0"/>
              <a:t>4/8/2024</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2651276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es-ES" smtClean="0"/>
              <a:t>Haga clic para modificar el estilo de título del patrón</a:t>
            </a:r>
            <a:endParaRPr lang="en-US"/>
          </a:p>
        </p:txBody>
      </p:sp>
      <p:sp>
        <p:nvSpPr>
          <p:cNvPr id="3" name="Marcador de posición de imagen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Marcador de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smtClean="0"/>
              <a:t>Editar el estilo de texto del patrón</a:t>
            </a:r>
          </a:p>
        </p:txBody>
      </p:sp>
      <p:sp>
        <p:nvSpPr>
          <p:cNvPr id="5" name="Marcador de fecha 4"/>
          <p:cNvSpPr>
            <a:spLocks noGrp="1"/>
          </p:cNvSpPr>
          <p:nvPr>
            <p:ph type="dt" sz="half" idx="10"/>
          </p:nvPr>
        </p:nvSpPr>
        <p:spPr/>
        <p:txBody>
          <a:bodyPr/>
          <a:lstStyle/>
          <a:p>
            <a:fld id="{09F11664-8105-49F7-AE0D-D143A286BD6E}" type="datetimeFigureOut">
              <a:rPr lang="en-US" smtClean="0"/>
              <a:t>4/8/2024</a:t>
            </a:fld>
            <a:endParaRPr lang="en-US"/>
          </a:p>
        </p:txBody>
      </p:sp>
      <p:sp>
        <p:nvSpPr>
          <p:cNvPr id="6" name="Marcador de pie de página 5"/>
          <p:cNvSpPr>
            <a:spLocks noGrp="1"/>
          </p:cNvSpPr>
          <p:nvPr>
            <p:ph type="ftr" sz="quarter" idx="11"/>
          </p:nvPr>
        </p:nvSpPr>
        <p:spPr/>
        <p:txBody>
          <a:bodyPr/>
          <a:lstStyle/>
          <a:p>
            <a:endParaRPr lang="en-US"/>
          </a:p>
        </p:txBody>
      </p:sp>
      <p:sp>
        <p:nvSpPr>
          <p:cNvPr id="7" name="Marcador de número de diapositiva 6"/>
          <p:cNvSpPr>
            <a:spLocks noGrp="1"/>
          </p:cNvSpPr>
          <p:nvPr>
            <p:ph type="sldNum" sz="quarter" idx="12"/>
          </p:nvPr>
        </p:nvSpPr>
        <p:spPr/>
        <p:txBody>
          <a:bodyPr/>
          <a:lstStyle/>
          <a:p>
            <a:fld id="{876B9013-FB03-4D55-A7C8-9B4329E21437}" type="slidenum">
              <a:rPr lang="en-US" smtClean="0"/>
              <a:t>‹Nº›</a:t>
            </a:fld>
            <a:endParaRPr lang="en-US"/>
          </a:p>
        </p:txBody>
      </p:sp>
    </p:spTree>
    <p:extLst>
      <p:ext uri="{BB962C8B-B14F-4D97-AF65-F5344CB8AC3E}">
        <p14:creationId xmlns:p14="http://schemas.microsoft.com/office/powerpoint/2010/main" val="35319404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smtClean="0"/>
              <a:t>Haga clic para modificar el estilo de título del patrón</a:t>
            </a:r>
            <a:endParaRPr lang="en-US"/>
          </a:p>
        </p:txBody>
      </p:sp>
      <p:sp>
        <p:nvSpPr>
          <p:cNvPr id="3" name="Marcador de texto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smtClean="0"/>
              <a:t>Editar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4" name="Marcador de fech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9F11664-8105-49F7-AE0D-D143A286BD6E}" type="datetimeFigureOut">
              <a:rPr lang="en-US" smtClean="0"/>
              <a:t>4/8/2024</a:t>
            </a:fld>
            <a:endParaRPr lang="en-US"/>
          </a:p>
        </p:txBody>
      </p:sp>
      <p:sp>
        <p:nvSpPr>
          <p:cNvPr id="5" name="Marcador de pie de página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Marcador de número de diapositiva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6B9013-FB03-4D55-A7C8-9B4329E21437}" type="slidenum">
              <a:rPr lang="en-US" smtClean="0"/>
              <a:t>‹Nº›</a:t>
            </a:fld>
            <a:endParaRPr lang="en-US"/>
          </a:p>
        </p:txBody>
      </p:sp>
    </p:spTree>
    <p:extLst>
      <p:ext uri="{BB962C8B-B14F-4D97-AF65-F5344CB8AC3E}">
        <p14:creationId xmlns:p14="http://schemas.microsoft.com/office/powerpoint/2010/main" val="17150752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7.xml"/><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2" Type="http://schemas.openxmlformats.org/officeDocument/2006/relationships/image" Target="../media/image14.png"/><Relationship Id="rId1" Type="http://schemas.openxmlformats.org/officeDocument/2006/relationships/slideLayout" Target="../slideLayouts/slideLayout7.xml"/><Relationship Id="rId6" Type="http://schemas.openxmlformats.org/officeDocument/2006/relationships/image" Target="../media/image18.png"/><Relationship Id="rId5" Type="http://schemas.openxmlformats.org/officeDocument/2006/relationships/image" Target="../media/image17.jpg"/><Relationship Id="rId4" Type="http://schemas.openxmlformats.org/officeDocument/2006/relationships/image" Target="../media/image16.png"/><Relationship Id="rId9" Type="http://schemas.openxmlformats.org/officeDocument/2006/relationships/image" Target="../media/image2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23.jp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png"/><Relationship Id="rId2"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image" Target="../media/image5.png"/></Relationships>
</file>

<file path=ppt/slides/_rels/slide20.xml.rels><?xml version="1.0" encoding="UTF-8" standalone="yes"?>
<Relationships xmlns="http://schemas.openxmlformats.org/package/2006/relationships"><Relationship Id="rId2" Type="http://schemas.openxmlformats.org/officeDocument/2006/relationships/image" Target="../media/image25.jp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26.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1">
            <a:extLst>
              <a:ext uri="{FF2B5EF4-FFF2-40B4-BE49-F238E27FC236}">
                <a16:creationId xmlns:a16="http://schemas.microsoft.com/office/drawing/2014/main" id="{9DC66159-C388-4239-B779-8B52EB223B9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329"/>
            <a:ext cx="3494314"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5" name="Picture 2">
            <a:extLst>
              <a:ext uri="{FF2B5EF4-FFF2-40B4-BE49-F238E27FC236}">
                <a16:creationId xmlns:a16="http://schemas.microsoft.com/office/drawing/2014/main" id="{88495DEA-FEBE-4103-85AD-41859F53FD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7902" y="144680"/>
            <a:ext cx="2328863" cy="6254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6" name="Text Box 3">
            <a:extLst>
              <a:ext uri="{FF2B5EF4-FFF2-40B4-BE49-F238E27FC236}">
                <a16:creationId xmlns:a16="http://schemas.microsoft.com/office/drawing/2014/main" id="{E1923479-41EA-4291-AA4D-9AA7710E0BC2}"/>
              </a:ext>
            </a:extLst>
          </p:cNvPr>
          <p:cNvSpPr txBox="1">
            <a:spLocks noChangeArrowheads="1"/>
          </p:cNvSpPr>
          <p:nvPr/>
        </p:nvSpPr>
        <p:spPr bwMode="auto">
          <a:xfrm>
            <a:off x="3611879" y="945885"/>
            <a:ext cx="8138161" cy="172573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9pPr>
          </a:lstStyle>
          <a:p>
            <a:pPr algn="ctr"/>
            <a:r>
              <a:rPr lang="es-ES" sz="2600" b="1" dirty="0">
                <a:solidFill>
                  <a:schemeClr val="tx1"/>
                </a:solidFill>
                <a:ea typeface="Calibri" panose="020F0502020204030204" pitchFamily="34" charset="0"/>
              </a:rPr>
              <a:t>Sistema </a:t>
            </a:r>
            <a:r>
              <a:rPr lang="es-ES" sz="2600" b="1" dirty="0" smtClean="0">
                <a:solidFill>
                  <a:schemeClr val="tx1"/>
                </a:solidFill>
                <a:ea typeface="Calibri" panose="020F0502020204030204" pitchFamily="34" charset="0"/>
              </a:rPr>
              <a:t>informático </a:t>
            </a:r>
            <a:r>
              <a:rPr lang="es-ES" sz="2600" b="1" dirty="0">
                <a:solidFill>
                  <a:schemeClr val="tx1"/>
                </a:solidFill>
                <a:ea typeface="Calibri" panose="020F0502020204030204" pitchFamily="34" charset="0"/>
              </a:rPr>
              <a:t>para el </a:t>
            </a:r>
            <a:r>
              <a:rPr lang="es-ES" sz="2600" b="1" dirty="0" smtClean="0">
                <a:solidFill>
                  <a:schemeClr val="tx1"/>
                </a:solidFill>
                <a:ea typeface="Calibri" panose="020F0502020204030204" pitchFamily="34" charset="0"/>
              </a:rPr>
              <a:t>análisis  </a:t>
            </a:r>
            <a:r>
              <a:rPr lang="es-ES" sz="2600" b="1" dirty="0">
                <a:solidFill>
                  <a:schemeClr val="tx1"/>
                </a:solidFill>
                <a:ea typeface="Calibri" panose="020F0502020204030204" pitchFamily="34" charset="0"/>
              </a:rPr>
              <a:t>de </a:t>
            </a:r>
            <a:r>
              <a:rPr lang="es-ES" sz="2600" b="1" dirty="0" smtClean="0">
                <a:solidFill>
                  <a:schemeClr val="tx1"/>
                </a:solidFill>
                <a:ea typeface="Calibri" panose="020F0502020204030204" pitchFamily="34" charset="0"/>
              </a:rPr>
              <a:t>entidades </a:t>
            </a:r>
            <a:r>
              <a:rPr lang="es-ES" sz="2600" b="1" dirty="0">
                <a:solidFill>
                  <a:schemeClr val="tx1"/>
                </a:solidFill>
                <a:ea typeface="Calibri" panose="020F0502020204030204" pitchFamily="34" charset="0"/>
              </a:rPr>
              <a:t>nombradas  en el procesamiento de documentos digitales en la empresa </a:t>
            </a:r>
            <a:r>
              <a:rPr lang="es-ES" sz="2600" b="1" dirty="0" smtClean="0">
                <a:solidFill>
                  <a:schemeClr val="tx1"/>
                </a:solidFill>
                <a:ea typeface="Calibri" panose="020F0502020204030204" pitchFamily="34" charset="0"/>
              </a:rPr>
              <a:t>DATYS</a:t>
            </a:r>
            <a:endParaRPr lang="es-ES" sz="2600" b="1" dirty="0" smtClean="0">
              <a:solidFill>
                <a:schemeClr val="tx1"/>
              </a:solidFill>
            </a:endParaRPr>
          </a:p>
          <a:p>
            <a:pPr eaLnBrk="1" hangingPunct="1">
              <a:buSzPct val="100000"/>
            </a:pPr>
            <a:endParaRPr lang="es-ES" altLang="es-MX" sz="2800" b="1" dirty="0">
              <a:solidFill>
                <a:srgbClr val="000000"/>
              </a:solidFill>
              <a:latin typeface="Calibri" panose="020F0502020204030204" pitchFamily="34" charset="0"/>
            </a:endParaRPr>
          </a:p>
        </p:txBody>
      </p:sp>
      <p:sp>
        <p:nvSpPr>
          <p:cNvPr id="7" name="CuadroTexto 6">
            <a:extLst>
              <a:ext uri="{FF2B5EF4-FFF2-40B4-BE49-F238E27FC236}">
                <a16:creationId xmlns:a16="http://schemas.microsoft.com/office/drawing/2014/main" id="{34929A58-3F91-74DA-6F65-147BB2BDD97E}"/>
              </a:ext>
            </a:extLst>
          </p:cNvPr>
          <p:cNvSpPr txBox="1"/>
          <p:nvPr/>
        </p:nvSpPr>
        <p:spPr>
          <a:xfrm>
            <a:off x="4683492" y="2308735"/>
            <a:ext cx="5676439" cy="2862322"/>
          </a:xfrm>
          <a:prstGeom prst="rect">
            <a:avLst/>
          </a:prstGeom>
          <a:noFill/>
        </p:spPr>
        <p:txBody>
          <a:bodyPr wrap="square">
            <a:spAutoFit/>
          </a:bodyPr>
          <a:lstStyle/>
          <a:p>
            <a:pPr algn="ctr"/>
            <a:r>
              <a:rPr lang="es-ES" sz="2400" b="1" dirty="0">
                <a:latin typeface="Calibri" panose="020F0502020204030204" pitchFamily="34" charset="0"/>
                <a:cs typeface="Calibri" panose="020F0502020204030204" pitchFamily="34" charset="0"/>
              </a:rPr>
              <a:t>Autor</a:t>
            </a:r>
          </a:p>
          <a:p>
            <a:pPr algn="ctr"/>
            <a:r>
              <a:rPr lang="es-ES" sz="2400" b="1" dirty="0" smtClean="0">
                <a:latin typeface="Calibri" panose="020F0502020204030204" pitchFamily="34" charset="0"/>
                <a:cs typeface="Calibri" panose="020F0502020204030204" pitchFamily="34" charset="0"/>
              </a:rPr>
              <a:t>Luis Andrés </a:t>
            </a:r>
            <a:r>
              <a:rPr lang="es-ES" sz="2400" b="1" dirty="0" err="1" smtClean="0">
                <a:latin typeface="Calibri" panose="020F0502020204030204" pitchFamily="34" charset="0"/>
                <a:cs typeface="Calibri" panose="020F0502020204030204" pitchFamily="34" charset="0"/>
              </a:rPr>
              <a:t>Licea</a:t>
            </a:r>
            <a:r>
              <a:rPr lang="es-ES" sz="2400" b="1" dirty="0" smtClean="0">
                <a:latin typeface="Calibri" panose="020F0502020204030204" pitchFamily="34" charset="0"/>
                <a:cs typeface="Calibri" panose="020F0502020204030204" pitchFamily="34" charset="0"/>
              </a:rPr>
              <a:t> Berenguer</a:t>
            </a:r>
          </a:p>
          <a:p>
            <a:pPr algn="ctr"/>
            <a:endParaRPr lang="es-ES" sz="2400" b="1" dirty="0">
              <a:latin typeface="Calibri" panose="020F0502020204030204" pitchFamily="34" charset="0"/>
              <a:cs typeface="Calibri" panose="020F0502020204030204" pitchFamily="34" charset="0"/>
            </a:endParaRPr>
          </a:p>
          <a:p>
            <a:pPr algn="ctr"/>
            <a:r>
              <a:rPr lang="es-ES" sz="2000" b="1" dirty="0" smtClean="0">
                <a:latin typeface="Calibri" panose="020F0502020204030204" pitchFamily="34" charset="0"/>
                <a:cs typeface="Calibri" panose="020F0502020204030204" pitchFamily="34" charset="0"/>
              </a:rPr>
              <a:t>Tutores </a:t>
            </a:r>
            <a:endParaRPr lang="es-ES" sz="2000" b="1" dirty="0">
              <a:latin typeface="Calibri" panose="020F0502020204030204" pitchFamily="34" charset="0"/>
              <a:cs typeface="Calibri" panose="020F0502020204030204" pitchFamily="34" charset="0"/>
            </a:endParaRPr>
          </a:p>
          <a:p>
            <a:pPr algn="ctr"/>
            <a:r>
              <a:rPr lang="es-ES" sz="2000" b="1" dirty="0" err="1" smtClean="0">
                <a:latin typeface="Calibri" panose="020F0502020204030204" pitchFamily="34" charset="0"/>
                <a:cs typeface="Calibri" panose="020F0502020204030204" pitchFamily="34" charset="0"/>
              </a:rPr>
              <a:t>Dr.C</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Dionis</a:t>
            </a:r>
            <a:r>
              <a:rPr lang="es-ES" sz="2000" b="1" dirty="0" smtClean="0">
                <a:latin typeface="Calibri" panose="020F0502020204030204" pitchFamily="34" charset="0"/>
                <a:cs typeface="Calibri" panose="020F0502020204030204" pitchFamily="34" charset="0"/>
              </a:rPr>
              <a:t> López Ramos</a:t>
            </a:r>
            <a:endParaRPr lang="es-ES" sz="2000" b="1" dirty="0">
              <a:latin typeface="Calibri" panose="020F0502020204030204" pitchFamily="34" charset="0"/>
              <a:cs typeface="Calibri" panose="020F0502020204030204" pitchFamily="34" charset="0"/>
            </a:endParaRPr>
          </a:p>
          <a:p>
            <a:pPr algn="ctr"/>
            <a:r>
              <a:rPr lang="es-ES" sz="2000" b="1" dirty="0" err="1">
                <a:latin typeface="Calibri" panose="020F0502020204030204" pitchFamily="34" charset="0"/>
                <a:cs typeface="Calibri" panose="020F0502020204030204" pitchFamily="34" charset="0"/>
              </a:rPr>
              <a:t>MSc</a:t>
            </a:r>
            <a:r>
              <a:rPr lang="es-ES" sz="2000" b="1" dirty="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Jose</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Ernaldo</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Cruzata</a:t>
            </a:r>
            <a:r>
              <a:rPr lang="es-ES" sz="2000" b="1" dirty="0" smtClean="0">
                <a:latin typeface="Calibri" panose="020F0502020204030204" pitchFamily="34" charset="0"/>
                <a:cs typeface="Calibri" panose="020F0502020204030204" pitchFamily="34" charset="0"/>
              </a:rPr>
              <a:t> Ferrer</a:t>
            </a:r>
          </a:p>
          <a:p>
            <a:pPr algn="ctr"/>
            <a:endParaRPr lang="es-ES" sz="2000" b="1" dirty="0">
              <a:latin typeface="Calibri" panose="020F0502020204030204" pitchFamily="34" charset="0"/>
              <a:cs typeface="Calibri" panose="020F0502020204030204" pitchFamily="34" charset="0"/>
            </a:endParaRPr>
          </a:p>
          <a:p>
            <a:pPr algn="ctr"/>
            <a:endParaRPr lang="es-ES" sz="2800" b="1" dirty="0">
              <a:latin typeface="Calibri" panose="020F0502020204030204" pitchFamily="34" charset="0"/>
              <a:cs typeface="Calibri" panose="020F0502020204030204" pitchFamily="34" charset="0"/>
            </a:endParaRPr>
          </a:p>
        </p:txBody>
      </p:sp>
      <p:sp>
        <p:nvSpPr>
          <p:cNvPr id="9" name="Text Box 3">
            <a:extLst>
              <a:ext uri="{FF2B5EF4-FFF2-40B4-BE49-F238E27FC236}">
                <a16:creationId xmlns:a16="http://schemas.microsoft.com/office/drawing/2014/main" id="{47DE047C-BC85-4E10-D7FE-79155DC5475E}"/>
              </a:ext>
            </a:extLst>
          </p:cNvPr>
          <p:cNvSpPr txBox="1">
            <a:spLocks noChangeArrowheads="1"/>
          </p:cNvSpPr>
          <p:nvPr/>
        </p:nvSpPr>
        <p:spPr bwMode="auto">
          <a:xfrm>
            <a:off x="3611879" y="4801725"/>
            <a:ext cx="8224703" cy="178728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9pPr>
          </a:lstStyle>
          <a:p>
            <a:pPr algn="ctr"/>
            <a:r>
              <a:rPr lang="es-ES" b="1" dirty="0">
                <a:solidFill>
                  <a:schemeClr val="tx1"/>
                </a:solidFill>
                <a:effectLst/>
                <a:ea typeface="Calibri" panose="020F0502020204030204" pitchFamily="34" charset="0"/>
              </a:rPr>
              <a:t>Facultad de Ingeniería en Telecomunicaciones, Informática y Biom</a:t>
            </a:r>
            <a:r>
              <a:rPr lang="es-ES" b="1" dirty="0">
                <a:solidFill>
                  <a:schemeClr val="tx1"/>
                </a:solidFill>
                <a:ea typeface="Calibri" panose="020F0502020204030204" pitchFamily="34" charset="0"/>
              </a:rPr>
              <a:t>édica</a:t>
            </a:r>
            <a:endParaRPr lang="es-ES" b="1" dirty="0">
              <a:solidFill>
                <a:schemeClr val="tx1"/>
              </a:solidFill>
              <a:effectLst/>
              <a:ea typeface="Calibri" panose="020F0502020204030204" pitchFamily="34" charset="0"/>
            </a:endParaRPr>
          </a:p>
          <a:p>
            <a:pPr algn="ctr"/>
            <a:r>
              <a:rPr lang="es-ES" b="1" dirty="0">
                <a:solidFill>
                  <a:schemeClr val="tx1"/>
                </a:solidFill>
                <a:ea typeface="Calibri" panose="020F0502020204030204" pitchFamily="34" charset="0"/>
              </a:rPr>
              <a:t>Departamento de Ingeniería Informática</a:t>
            </a:r>
          </a:p>
          <a:p>
            <a:pPr algn="ctr"/>
            <a:endParaRPr lang="es-ES" sz="2600" b="1" dirty="0">
              <a:solidFill>
                <a:schemeClr val="tx1"/>
              </a:solidFill>
            </a:endParaRPr>
          </a:p>
          <a:p>
            <a:pPr algn="ctr"/>
            <a:r>
              <a:rPr lang="es-ES" sz="2000" b="1" dirty="0">
                <a:solidFill>
                  <a:schemeClr val="tx1"/>
                </a:solidFill>
              </a:rPr>
              <a:t>Santiago de Cuba, </a:t>
            </a:r>
            <a:r>
              <a:rPr lang="es-ES" sz="2000" b="1" dirty="0" smtClean="0">
                <a:solidFill>
                  <a:schemeClr val="tx1"/>
                </a:solidFill>
              </a:rPr>
              <a:t>abril, 2024</a:t>
            </a:r>
            <a:endParaRPr lang="es-ES" sz="2000" b="1" dirty="0">
              <a:solidFill>
                <a:schemeClr val="tx1"/>
              </a:solidFill>
            </a:endParaRPr>
          </a:p>
          <a:p>
            <a:pPr eaLnBrk="1" hangingPunct="1">
              <a:buSzPct val="100000"/>
            </a:pPr>
            <a:endParaRPr lang="es-ES" altLang="es-MX" sz="2800" b="1" dirty="0">
              <a:solidFill>
                <a:srgbClr val="000000"/>
              </a:solidFill>
              <a:latin typeface="Calibri" panose="020F0502020204030204" pitchFamily="34" charset="0"/>
            </a:endParaRPr>
          </a:p>
        </p:txBody>
      </p:sp>
    </p:spTree>
    <p:extLst>
      <p:ext uri="{BB962C8B-B14F-4D97-AF65-F5344CB8AC3E}">
        <p14:creationId xmlns:p14="http://schemas.microsoft.com/office/powerpoint/2010/main" val="237247909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48114" y="65701"/>
            <a:ext cx="12329551" cy="1446550"/>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Sistemas con reconocimiento de entidades nombradas</a:t>
            </a:r>
            <a:endParaRPr lang="es-ES" sz="4400" b="0" cap="none" spc="0" dirty="0">
              <a:ln w="0"/>
              <a:solidFill>
                <a:schemeClr val="tx1"/>
              </a:solidFill>
              <a:effectLst>
                <a:outerShdw blurRad="38100" dist="19050" dir="2700000" algn="tl" rotWithShape="0">
                  <a:schemeClr val="dk1">
                    <a:alpha val="40000"/>
                  </a:schemeClr>
                </a:outerShdw>
              </a:effectLst>
            </a:endParaRPr>
          </a:p>
        </p:txBody>
      </p:sp>
      <p:pic>
        <p:nvPicPr>
          <p:cNvPr id="3" name="Imagen 2"/>
          <p:cNvPicPr/>
          <p:nvPr/>
        </p:nvPicPr>
        <p:blipFill>
          <a:blip r:embed="rId2"/>
          <a:stretch/>
        </p:blipFill>
        <p:spPr bwMode="auto">
          <a:xfrm>
            <a:off x="248114" y="2106068"/>
            <a:ext cx="2979718" cy="2309941"/>
          </a:xfrm>
          <a:prstGeom prst="rect">
            <a:avLst/>
          </a:prstGeom>
          <a:ln w="28575">
            <a:solidFill>
              <a:schemeClr val="tx1"/>
            </a:solidFill>
          </a:ln>
        </p:spPr>
      </p:pic>
      <p:sp>
        <p:nvSpPr>
          <p:cNvPr id="4" name="Rectángulo 3"/>
          <p:cNvSpPr/>
          <p:nvPr/>
        </p:nvSpPr>
        <p:spPr>
          <a:xfrm>
            <a:off x="792010" y="4534881"/>
            <a:ext cx="1409361" cy="506292"/>
          </a:xfrm>
          <a:prstGeom prst="rect">
            <a:avLst/>
          </a:prstGeom>
        </p:spPr>
        <p:txBody>
          <a:bodyPr wrap="none">
            <a:spAutoFit/>
          </a:bodyPr>
          <a:lstStyle/>
          <a:p>
            <a:pPr algn="ctr">
              <a:lnSpc>
                <a:spcPct val="150000"/>
              </a:lnSpc>
            </a:pPr>
            <a:r>
              <a:rPr lang="es-ES" sz="2000" b="1" dirty="0" smtClean="0"/>
              <a:t>Google NLP</a:t>
            </a:r>
          </a:p>
        </p:txBody>
      </p:sp>
      <p:pic>
        <p:nvPicPr>
          <p:cNvPr id="5" name="Imagen 4"/>
          <p:cNvPicPr/>
          <p:nvPr/>
        </p:nvPicPr>
        <p:blipFill>
          <a:blip r:embed="rId3"/>
          <a:stretch/>
        </p:blipFill>
        <p:spPr bwMode="auto">
          <a:xfrm>
            <a:off x="4636006" y="2106067"/>
            <a:ext cx="2743200" cy="2309941"/>
          </a:xfrm>
          <a:prstGeom prst="rect">
            <a:avLst/>
          </a:prstGeom>
          <a:ln w="28575">
            <a:solidFill>
              <a:schemeClr val="tx1"/>
            </a:solidFill>
          </a:ln>
        </p:spPr>
      </p:pic>
      <p:pic>
        <p:nvPicPr>
          <p:cNvPr id="6" name="Imagen 5"/>
          <p:cNvPicPr/>
          <p:nvPr/>
        </p:nvPicPr>
        <p:blipFill>
          <a:blip r:embed="rId4"/>
          <a:stretch/>
        </p:blipFill>
        <p:spPr bwMode="auto">
          <a:xfrm>
            <a:off x="8417144" y="2106067"/>
            <a:ext cx="3305463" cy="2309941"/>
          </a:xfrm>
          <a:prstGeom prst="rect">
            <a:avLst/>
          </a:prstGeom>
          <a:ln w="28575">
            <a:solidFill>
              <a:schemeClr val="tx1"/>
            </a:solidFill>
          </a:ln>
        </p:spPr>
      </p:pic>
      <p:sp>
        <p:nvSpPr>
          <p:cNvPr id="8" name="Rectángulo 7"/>
          <p:cNvSpPr/>
          <p:nvPr/>
        </p:nvSpPr>
        <p:spPr>
          <a:xfrm>
            <a:off x="5459188" y="4534881"/>
            <a:ext cx="1096840" cy="506292"/>
          </a:xfrm>
          <a:prstGeom prst="rect">
            <a:avLst/>
          </a:prstGeom>
        </p:spPr>
        <p:txBody>
          <a:bodyPr wrap="none">
            <a:spAutoFit/>
          </a:bodyPr>
          <a:lstStyle/>
          <a:p>
            <a:pPr algn="ctr">
              <a:lnSpc>
                <a:spcPct val="150000"/>
              </a:lnSpc>
            </a:pPr>
            <a:r>
              <a:rPr lang="es-ES" sz="2000" b="1" dirty="0" err="1" smtClean="0"/>
              <a:t>ChatGPT</a:t>
            </a:r>
            <a:endParaRPr lang="es-ES" sz="2000" b="1" dirty="0" smtClean="0"/>
          </a:p>
        </p:txBody>
      </p:sp>
      <p:sp>
        <p:nvSpPr>
          <p:cNvPr id="9" name="Rectángulo 8"/>
          <p:cNvSpPr/>
          <p:nvPr/>
        </p:nvSpPr>
        <p:spPr>
          <a:xfrm>
            <a:off x="8777154" y="4534881"/>
            <a:ext cx="2585452" cy="506292"/>
          </a:xfrm>
          <a:prstGeom prst="rect">
            <a:avLst/>
          </a:prstGeom>
        </p:spPr>
        <p:txBody>
          <a:bodyPr wrap="none">
            <a:spAutoFit/>
          </a:bodyPr>
          <a:lstStyle/>
          <a:p>
            <a:pPr algn="ctr">
              <a:lnSpc>
                <a:spcPct val="150000"/>
              </a:lnSpc>
            </a:pPr>
            <a:r>
              <a:rPr lang="es-ES" sz="2000" b="1" dirty="0" smtClean="0"/>
              <a:t>IBM Watson Discovery</a:t>
            </a:r>
          </a:p>
        </p:txBody>
      </p:sp>
    </p:spTree>
    <p:extLst>
      <p:ext uri="{BB962C8B-B14F-4D97-AF65-F5344CB8AC3E}">
        <p14:creationId xmlns:p14="http://schemas.microsoft.com/office/powerpoint/2010/main" val="394613125"/>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424649" y="27992"/>
            <a:ext cx="11767351" cy="1446550"/>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Modelos de reconocimiento </a:t>
            </a:r>
            <a:r>
              <a:rPr lang="es-ES" sz="4400" dirty="0" smtClean="0">
                <a:ln w="0"/>
                <a:effectLst>
                  <a:outerShdw blurRad="38100" dist="19050" dir="2700000" algn="tl" rotWithShape="0">
                    <a:schemeClr val="dk1">
                      <a:alpha val="40000"/>
                    </a:schemeClr>
                  </a:outerShdw>
                </a:effectLst>
              </a:rPr>
              <a:t>de </a:t>
            </a:r>
            <a:r>
              <a:rPr lang="es-ES" sz="4400" dirty="0" smtClean="0">
                <a:ln w="0"/>
                <a:effectLst>
                  <a:outerShdw blurRad="38100" dist="19050" dir="2700000" algn="tl" rotWithShape="0">
                    <a:schemeClr val="dk1">
                      <a:alpha val="40000"/>
                    </a:schemeClr>
                  </a:outerShdw>
                </a:effectLst>
              </a:rPr>
              <a:t>Entidades nombradas</a:t>
            </a:r>
            <a:endParaRPr lang="es-ES" sz="4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5" name="Tabla 4"/>
          <p:cNvGraphicFramePr>
            <a:graphicFrameLocks noGrp="1"/>
          </p:cNvGraphicFramePr>
          <p:nvPr>
            <p:extLst>
              <p:ext uri="{D42A27DB-BD31-4B8C-83A1-F6EECF244321}">
                <p14:modId xmlns:p14="http://schemas.microsoft.com/office/powerpoint/2010/main" val="3497191967"/>
              </p:ext>
            </p:extLst>
          </p:nvPr>
        </p:nvGraphicFramePr>
        <p:xfrm>
          <a:off x="301751" y="1758006"/>
          <a:ext cx="11622024" cy="4478200"/>
        </p:xfrm>
        <a:graphic>
          <a:graphicData uri="http://schemas.openxmlformats.org/drawingml/2006/table">
            <a:tbl>
              <a:tblPr firstRow="1" bandRow="1">
                <a:tableStyleId>{5C22544A-7EE6-4342-B048-85BDC9FD1C3A}</a:tableStyleId>
              </a:tblPr>
              <a:tblGrid>
                <a:gridCol w="3874008">
                  <a:extLst>
                    <a:ext uri="{9D8B030D-6E8A-4147-A177-3AD203B41FA5}">
                      <a16:colId xmlns:a16="http://schemas.microsoft.com/office/drawing/2014/main" val="1955582819"/>
                    </a:ext>
                  </a:extLst>
                </a:gridCol>
                <a:gridCol w="3874008">
                  <a:extLst>
                    <a:ext uri="{9D8B030D-6E8A-4147-A177-3AD203B41FA5}">
                      <a16:colId xmlns:a16="http://schemas.microsoft.com/office/drawing/2014/main" val="1916070728"/>
                    </a:ext>
                  </a:extLst>
                </a:gridCol>
                <a:gridCol w="3874008">
                  <a:extLst>
                    <a:ext uri="{9D8B030D-6E8A-4147-A177-3AD203B41FA5}">
                      <a16:colId xmlns:a16="http://schemas.microsoft.com/office/drawing/2014/main" val="721427461"/>
                    </a:ext>
                  </a:extLst>
                </a:gridCol>
              </a:tblGrid>
              <a:tr h="895640">
                <a:tc>
                  <a:txBody>
                    <a:bodyPr/>
                    <a:lstStyle/>
                    <a:p>
                      <a:r>
                        <a:rPr lang="es-US" sz="2400" dirty="0" smtClean="0"/>
                        <a:t>MODELO</a:t>
                      </a:r>
                      <a:endParaRPr lang="en-US" sz="2400" dirty="0"/>
                    </a:p>
                  </a:txBody>
                  <a:tcPr/>
                </a:tc>
                <a:tc>
                  <a:txBody>
                    <a:bodyPr/>
                    <a:lstStyle/>
                    <a:p>
                      <a:r>
                        <a:rPr lang="es-US" sz="2400" dirty="0" smtClean="0"/>
                        <a:t>PESO</a:t>
                      </a:r>
                      <a:endParaRPr lang="en-US" sz="2400" dirty="0"/>
                    </a:p>
                  </a:txBody>
                  <a:tcPr/>
                </a:tc>
                <a:tc>
                  <a:txBody>
                    <a:bodyPr/>
                    <a:lstStyle/>
                    <a:p>
                      <a:r>
                        <a:rPr lang="es-US" sz="2400" dirty="0" smtClean="0"/>
                        <a:t>PRECISIÓN</a:t>
                      </a:r>
                      <a:endParaRPr lang="en-US" sz="2400" dirty="0"/>
                    </a:p>
                  </a:txBody>
                  <a:tcPr/>
                </a:tc>
                <a:extLst>
                  <a:ext uri="{0D108BD9-81ED-4DB2-BD59-A6C34878D82A}">
                    <a16:rowId xmlns:a16="http://schemas.microsoft.com/office/drawing/2014/main" val="15336405"/>
                  </a:ext>
                </a:extLst>
              </a:tr>
              <a:tr h="895640">
                <a:tc>
                  <a:txBody>
                    <a:bodyPr/>
                    <a:lstStyle/>
                    <a:p>
                      <a:r>
                        <a:rPr lang="es-US" sz="2400" dirty="0" smtClean="0"/>
                        <a:t>Spacy</a:t>
                      </a:r>
                      <a:endParaRPr lang="en-US" sz="2400" dirty="0"/>
                    </a:p>
                  </a:txBody>
                  <a:tcPr/>
                </a:tc>
                <a:tc>
                  <a:txBody>
                    <a:bodyPr/>
                    <a:lstStyle/>
                    <a:p>
                      <a:r>
                        <a:rPr lang="es-US" sz="2400" dirty="0" smtClean="0"/>
                        <a:t>541 MB</a:t>
                      </a:r>
                      <a:endParaRPr lang="en-US" sz="2400" dirty="0"/>
                    </a:p>
                  </a:txBody>
                  <a:tcPr/>
                </a:tc>
                <a:tc>
                  <a:txBody>
                    <a:bodyPr/>
                    <a:lstStyle/>
                    <a:p>
                      <a:r>
                        <a:rPr lang="es-US" sz="2400" dirty="0" smtClean="0"/>
                        <a:t>90%</a:t>
                      </a:r>
                      <a:endParaRPr lang="en-US" sz="2400" dirty="0"/>
                    </a:p>
                  </a:txBody>
                  <a:tcPr/>
                </a:tc>
                <a:extLst>
                  <a:ext uri="{0D108BD9-81ED-4DB2-BD59-A6C34878D82A}">
                    <a16:rowId xmlns:a16="http://schemas.microsoft.com/office/drawing/2014/main" val="3808883018"/>
                  </a:ext>
                </a:extLst>
              </a:tr>
              <a:tr h="895640">
                <a:tc>
                  <a:txBody>
                    <a:bodyPr/>
                    <a:lstStyle/>
                    <a:p>
                      <a:r>
                        <a:rPr lang="es-US" sz="2400" dirty="0" err="1" smtClean="0"/>
                        <a:t>Bert</a:t>
                      </a:r>
                      <a:endParaRPr lang="en-US" sz="2400" dirty="0"/>
                    </a:p>
                  </a:txBody>
                  <a:tcPr/>
                </a:tc>
                <a:tc>
                  <a:txBody>
                    <a:bodyPr/>
                    <a:lstStyle/>
                    <a:p>
                      <a:r>
                        <a:rPr lang="es-US" sz="2400" dirty="0" smtClean="0"/>
                        <a:t>420 MB</a:t>
                      </a:r>
                      <a:endParaRPr lang="en-US" sz="2400" dirty="0"/>
                    </a:p>
                  </a:txBody>
                  <a:tcPr/>
                </a:tc>
                <a:tc>
                  <a:txBody>
                    <a:bodyPr/>
                    <a:lstStyle/>
                    <a:p>
                      <a:r>
                        <a:rPr lang="es-US" sz="2400" dirty="0" smtClean="0"/>
                        <a:t>89.86%</a:t>
                      </a:r>
                      <a:endParaRPr lang="en-US" sz="2400" dirty="0"/>
                    </a:p>
                  </a:txBody>
                  <a:tcPr/>
                </a:tc>
                <a:extLst>
                  <a:ext uri="{0D108BD9-81ED-4DB2-BD59-A6C34878D82A}">
                    <a16:rowId xmlns:a16="http://schemas.microsoft.com/office/drawing/2014/main" val="2351723610"/>
                  </a:ext>
                </a:extLst>
              </a:tr>
              <a:tr h="895640">
                <a:tc>
                  <a:txBody>
                    <a:bodyPr/>
                    <a:lstStyle/>
                    <a:p>
                      <a:r>
                        <a:rPr lang="es-US" sz="2400" dirty="0" err="1" smtClean="0"/>
                        <a:t>Flair</a:t>
                      </a:r>
                      <a:endParaRPr lang="en-US" sz="2400" dirty="0"/>
                    </a:p>
                  </a:txBody>
                  <a:tcPr/>
                </a:tc>
                <a:tc>
                  <a:txBody>
                    <a:bodyPr/>
                    <a:lstStyle/>
                    <a:p>
                      <a:r>
                        <a:rPr lang="es-US" sz="2400" dirty="0" smtClean="0"/>
                        <a:t>1.72 GB</a:t>
                      </a:r>
                      <a:endParaRPr lang="en-US" sz="2400" dirty="0"/>
                    </a:p>
                  </a:txBody>
                  <a:tcPr/>
                </a:tc>
                <a:tc>
                  <a:txBody>
                    <a:bodyPr/>
                    <a:lstStyle/>
                    <a:p>
                      <a:r>
                        <a:rPr lang="es-US" sz="2400" dirty="0" smtClean="0"/>
                        <a:t>86.65%</a:t>
                      </a:r>
                      <a:endParaRPr lang="en-US" sz="2400" dirty="0"/>
                    </a:p>
                  </a:txBody>
                  <a:tcPr/>
                </a:tc>
                <a:extLst>
                  <a:ext uri="{0D108BD9-81ED-4DB2-BD59-A6C34878D82A}">
                    <a16:rowId xmlns:a16="http://schemas.microsoft.com/office/drawing/2014/main" val="4162763566"/>
                  </a:ext>
                </a:extLst>
              </a:tr>
              <a:tr h="895640">
                <a:tc>
                  <a:txBody>
                    <a:bodyPr/>
                    <a:lstStyle/>
                    <a:p>
                      <a:r>
                        <a:rPr lang="es-US" sz="2400" dirty="0" err="1" smtClean="0"/>
                        <a:t>Standford</a:t>
                      </a:r>
                      <a:endParaRPr lang="en-US" sz="2400" dirty="0"/>
                    </a:p>
                  </a:txBody>
                  <a:tcPr/>
                </a:tc>
                <a:tc>
                  <a:txBody>
                    <a:bodyPr/>
                    <a:lstStyle/>
                    <a:p>
                      <a:r>
                        <a:rPr lang="es-US" sz="2400" dirty="0" smtClean="0"/>
                        <a:t>635 MB</a:t>
                      </a:r>
                      <a:endParaRPr lang="en-US" sz="2400" dirty="0"/>
                    </a:p>
                  </a:txBody>
                  <a:tcPr/>
                </a:tc>
                <a:tc>
                  <a:txBody>
                    <a:bodyPr/>
                    <a:lstStyle/>
                    <a:p>
                      <a:r>
                        <a:rPr lang="es-US" sz="2400" dirty="0" smtClean="0"/>
                        <a:t>N/A</a:t>
                      </a:r>
                      <a:endParaRPr lang="en-US" sz="2400" dirty="0"/>
                    </a:p>
                  </a:txBody>
                  <a:tcPr/>
                </a:tc>
                <a:extLst>
                  <a:ext uri="{0D108BD9-81ED-4DB2-BD59-A6C34878D82A}">
                    <a16:rowId xmlns:a16="http://schemas.microsoft.com/office/drawing/2014/main" val="2804572348"/>
                  </a:ext>
                </a:extLst>
              </a:tr>
            </a:tbl>
          </a:graphicData>
        </a:graphic>
      </p:graphicFrame>
      <p:sp>
        <p:nvSpPr>
          <p:cNvPr id="6" name="Rectángulo 5"/>
          <p:cNvSpPr/>
          <p:nvPr/>
        </p:nvSpPr>
        <p:spPr>
          <a:xfrm>
            <a:off x="301751" y="2651760"/>
            <a:ext cx="11622024" cy="896112"/>
          </a:xfrm>
          <a:prstGeom prst="rect">
            <a:avLst/>
          </a:prstGeom>
          <a:noFill/>
          <a:ln w="38100" cap="flat" cmpd="sng" algn="ctr">
            <a:solidFill>
              <a:schemeClr val="accent6"/>
            </a:solidFill>
            <a:prstDash val="solid"/>
            <a:round/>
            <a:headEnd type="none" w="med" len="med"/>
            <a:tailEnd type="none" w="med" len="med"/>
          </a:ln>
        </p:spPr>
        <p:style>
          <a:lnRef idx="0">
            <a:scrgbClr r="0" g="0" b="0"/>
          </a:lnRef>
          <a:fillRef idx="0">
            <a:scrgbClr r="0" g="0" b="0"/>
          </a:fillRef>
          <a:effectRef idx="0">
            <a:scrgbClr r="0" g="0" b="0"/>
          </a:effectRef>
          <a:fontRef idx="minor">
            <a:schemeClr val="accent6"/>
          </a:fontRef>
        </p:style>
        <p:txBody>
          <a:bodyPr rtlCol="0" anchor="ctr"/>
          <a:lstStyle/>
          <a:p>
            <a:pPr algn="ctr"/>
            <a:endParaRPr lang="en-US"/>
          </a:p>
        </p:txBody>
      </p:sp>
    </p:spTree>
    <p:extLst>
      <p:ext uri="{BB962C8B-B14F-4D97-AF65-F5344CB8AC3E}">
        <p14:creationId xmlns:p14="http://schemas.microsoft.com/office/powerpoint/2010/main" val="101941221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27992"/>
            <a:ext cx="1232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Modelos generadores de oraciones</a:t>
            </a:r>
            <a:endParaRPr lang="es-ES" sz="4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3" name="Tabla 2"/>
          <p:cNvGraphicFramePr>
            <a:graphicFrameLocks noGrp="1"/>
          </p:cNvGraphicFramePr>
          <p:nvPr>
            <p:extLst>
              <p:ext uri="{D42A27DB-BD31-4B8C-83A1-F6EECF244321}">
                <p14:modId xmlns:p14="http://schemas.microsoft.com/office/powerpoint/2010/main" val="3252474954"/>
              </p:ext>
            </p:extLst>
          </p:nvPr>
        </p:nvGraphicFramePr>
        <p:xfrm>
          <a:off x="424647" y="993986"/>
          <a:ext cx="10996208" cy="5516539"/>
        </p:xfrm>
        <a:graphic>
          <a:graphicData uri="http://schemas.openxmlformats.org/drawingml/2006/table">
            <a:tbl>
              <a:tblPr firstRow="1" bandRow="1">
                <a:tableStyleId>{5C22544A-7EE6-4342-B048-85BDC9FD1C3A}</a:tableStyleId>
              </a:tblPr>
              <a:tblGrid>
                <a:gridCol w="2749052">
                  <a:extLst>
                    <a:ext uri="{9D8B030D-6E8A-4147-A177-3AD203B41FA5}">
                      <a16:colId xmlns:a16="http://schemas.microsoft.com/office/drawing/2014/main" val="3602825178"/>
                    </a:ext>
                  </a:extLst>
                </a:gridCol>
                <a:gridCol w="2749052">
                  <a:extLst>
                    <a:ext uri="{9D8B030D-6E8A-4147-A177-3AD203B41FA5}">
                      <a16:colId xmlns:a16="http://schemas.microsoft.com/office/drawing/2014/main" val="3793581196"/>
                    </a:ext>
                  </a:extLst>
                </a:gridCol>
                <a:gridCol w="2749052">
                  <a:extLst>
                    <a:ext uri="{9D8B030D-6E8A-4147-A177-3AD203B41FA5}">
                      <a16:colId xmlns:a16="http://schemas.microsoft.com/office/drawing/2014/main" val="1240377602"/>
                    </a:ext>
                  </a:extLst>
                </a:gridCol>
                <a:gridCol w="2749052">
                  <a:extLst>
                    <a:ext uri="{9D8B030D-6E8A-4147-A177-3AD203B41FA5}">
                      <a16:colId xmlns:a16="http://schemas.microsoft.com/office/drawing/2014/main" val="3380519242"/>
                    </a:ext>
                  </a:extLst>
                </a:gridCol>
              </a:tblGrid>
              <a:tr h="788077">
                <a:tc>
                  <a:txBody>
                    <a:bodyPr/>
                    <a:lstStyle/>
                    <a:p>
                      <a:r>
                        <a:rPr lang="es-US" sz="2400" dirty="0" smtClean="0"/>
                        <a:t>Modelo</a:t>
                      </a:r>
                      <a:endParaRPr lang="en-US" sz="2400" dirty="0"/>
                    </a:p>
                  </a:txBody>
                  <a:tcPr/>
                </a:tc>
                <a:tc>
                  <a:txBody>
                    <a:bodyPr/>
                    <a:lstStyle/>
                    <a:p>
                      <a:r>
                        <a:rPr lang="es-US" sz="2400" dirty="0" smtClean="0"/>
                        <a:t>Llama2</a:t>
                      </a:r>
                      <a:endParaRPr lang="en-US" sz="2400" dirty="0"/>
                    </a:p>
                  </a:txBody>
                  <a:tcPr/>
                </a:tc>
                <a:tc>
                  <a:txBody>
                    <a:bodyPr/>
                    <a:lstStyle/>
                    <a:p>
                      <a:r>
                        <a:rPr lang="es-US" sz="2400" dirty="0" smtClean="0"/>
                        <a:t>GPT-3.5</a:t>
                      </a:r>
                      <a:endParaRPr lang="en-US" sz="2400" dirty="0"/>
                    </a:p>
                  </a:txBody>
                  <a:tcPr/>
                </a:tc>
                <a:tc>
                  <a:txBody>
                    <a:bodyPr/>
                    <a:lstStyle/>
                    <a:p>
                      <a:r>
                        <a:rPr lang="es-US" sz="2400" dirty="0" smtClean="0"/>
                        <a:t>GPT-4</a:t>
                      </a:r>
                      <a:endParaRPr lang="en-US" sz="2400" dirty="0"/>
                    </a:p>
                  </a:txBody>
                  <a:tcPr/>
                </a:tc>
                <a:extLst>
                  <a:ext uri="{0D108BD9-81ED-4DB2-BD59-A6C34878D82A}">
                    <a16:rowId xmlns:a16="http://schemas.microsoft.com/office/drawing/2014/main" val="1754885741"/>
                  </a:ext>
                </a:extLst>
              </a:tr>
              <a:tr h="788077">
                <a:tc>
                  <a:txBody>
                    <a:bodyPr/>
                    <a:lstStyle/>
                    <a:p>
                      <a:r>
                        <a:rPr lang="es-US" sz="2400" dirty="0" smtClean="0"/>
                        <a:t>Parámetros</a:t>
                      </a:r>
                      <a:endParaRPr lang="en-US" sz="2400" dirty="0"/>
                    </a:p>
                  </a:txBody>
                  <a:tcPr/>
                </a:tc>
                <a:tc>
                  <a:txBody>
                    <a:bodyPr/>
                    <a:lstStyle/>
                    <a:p>
                      <a:r>
                        <a:rPr lang="es-US" sz="2400" dirty="0" smtClean="0"/>
                        <a:t>70 billones</a:t>
                      </a:r>
                      <a:endParaRPr lang="en-US" sz="2400" dirty="0"/>
                    </a:p>
                  </a:txBody>
                  <a:tcPr/>
                </a:tc>
                <a:tc>
                  <a:txBody>
                    <a:bodyPr/>
                    <a:lstStyle/>
                    <a:p>
                      <a:r>
                        <a:rPr lang="es-US" sz="2400" dirty="0" smtClean="0"/>
                        <a:t>154</a:t>
                      </a:r>
                      <a:r>
                        <a:rPr lang="es-US" sz="2400" baseline="0" dirty="0" smtClean="0"/>
                        <a:t> – 175 billones</a:t>
                      </a:r>
                      <a:endParaRPr lang="en-US" sz="2400" dirty="0"/>
                    </a:p>
                  </a:txBody>
                  <a:tcPr/>
                </a:tc>
                <a:tc>
                  <a:txBody>
                    <a:bodyPr/>
                    <a:lstStyle/>
                    <a:p>
                      <a:r>
                        <a:rPr lang="es-US" sz="2400" dirty="0" smtClean="0"/>
                        <a:t>1 – 1.76</a:t>
                      </a:r>
                      <a:r>
                        <a:rPr lang="es-US" sz="2400" baseline="0" dirty="0" smtClean="0"/>
                        <a:t> trillones</a:t>
                      </a:r>
                      <a:endParaRPr lang="en-US" sz="2400" dirty="0"/>
                    </a:p>
                  </a:txBody>
                  <a:tcPr/>
                </a:tc>
                <a:extLst>
                  <a:ext uri="{0D108BD9-81ED-4DB2-BD59-A6C34878D82A}">
                    <a16:rowId xmlns:a16="http://schemas.microsoft.com/office/drawing/2014/main" val="760196520"/>
                  </a:ext>
                </a:extLst>
              </a:tr>
              <a:tr h="788077">
                <a:tc>
                  <a:txBody>
                    <a:bodyPr/>
                    <a:lstStyle/>
                    <a:p>
                      <a:r>
                        <a:rPr lang="es-US" sz="2400" dirty="0" smtClean="0"/>
                        <a:t>Modalidades</a:t>
                      </a:r>
                      <a:endParaRPr lang="en-US" sz="2400" dirty="0"/>
                    </a:p>
                  </a:txBody>
                  <a:tcPr/>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Texto solamente</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Texto solamente</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Texto e imagen</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777822163"/>
                  </a:ext>
                </a:extLst>
              </a:tr>
              <a:tr h="788077">
                <a:tc>
                  <a:txBody>
                    <a:bodyPr/>
                    <a:lstStyle/>
                    <a:p>
                      <a:r>
                        <a:rPr lang="es-US" sz="2400" dirty="0" smtClean="0"/>
                        <a:t>Precisión</a:t>
                      </a:r>
                      <a:endParaRPr lang="en-US" sz="2400" dirty="0"/>
                    </a:p>
                  </a:txBody>
                  <a:tcPr/>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68.9%</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70%</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86.4%</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674264652"/>
                  </a:ext>
                </a:extLst>
              </a:tr>
              <a:tr h="788077">
                <a:tc>
                  <a:txBody>
                    <a:bodyPr/>
                    <a:lstStyle/>
                    <a:p>
                      <a:r>
                        <a:rPr lang="es-US" sz="2400" dirty="0" smtClean="0"/>
                        <a:t>Complejidad</a:t>
                      </a:r>
                      <a:endParaRPr lang="en-US" sz="2400" dirty="0"/>
                    </a:p>
                  </a:txBody>
                  <a:tcPr/>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Baja</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Alta</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Alta</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179211255"/>
                  </a:ext>
                </a:extLst>
              </a:tr>
              <a:tr h="788077">
                <a:tc>
                  <a:txBody>
                    <a:bodyPr/>
                    <a:lstStyle/>
                    <a:p>
                      <a:r>
                        <a:rPr lang="es-US" sz="2400" dirty="0" smtClean="0"/>
                        <a:t>Velocidad</a:t>
                      </a:r>
                      <a:endParaRPr lang="en-US" sz="2400" dirty="0"/>
                    </a:p>
                  </a:txBody>
                  <a:tcPr/>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Rápido</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Lento</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Lento</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1328906898"/>
                  </a:ext>
                </a:extLst>
              </a:tr>
              <a:tr h="788077">
                <a:tc>
                  <a:txBody>
                    <a:bodyPr/>
                    <a:lstStyle/>
                    <a:p>
                      <a:r>
                        <a:rPr lang="es-US" sz="2400" dirty="0" smtClean="0"/>
                        <a:t>Eficiencia</a:t>
                      </a:r>
                      <a:endParaRPr lang="en-US" sz="2400" dirty="0"/>
                    </a:p>
                  </a:txBody>
                  <a:tcPr/>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Más eficiente</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a:effectLst/>
                          <a:latin typeface="Arial" panose="020B0604020202020204" pitchFamily="34" charset="0"/>
                          <a:ea typeface="Times New Roman" panose="02020603050405020304" pitchFamily="18" charset="0"/>
                          <a:cs typeface="Times New Roman" panose="02020603050405020304" pitchFamily="18" charset="0"/>
                        </a:rPr>
                        <a:t>Menos eficiente</a:t>
                      </a:r>
                      <a:endParaRPr lang="en-US" sz="240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tc>
                  <a:txBody>
                    <a:bodyPr/>
                    <a:lstStyle/>
                    <a:p>
                      <a:pPr marL="0" marR="0" algn="just">
                        <a:lnSpc>
                          <a:spcPct val="150000"/>
                        </a:lnSpc>
                        <a:spcBef>
                          <a:spcPts val="0"/>
                        </a:spcBef>
                        <a:spcAft>
                          <a:spcPts val="0"/>
                        </a:spcAft>
                      </a:pPr>
                      <a:r>
                        <a:rPr lang="es-US" sz="2400" dirty="0">
                          <a:effectLst/>
                          <a:latin typeface="Arial" panose="020B0604020202020204" pitchFamily="34" charset="0"/>
                          <a:ea typeface="Times New Roman" panose="02020603050405020304" pitchFamily="18" charset="0"/>
                          <a:cs typeface="Times New Roman" panose="02020603050405020304" pitchFamily="18" charset="0"/>
                        </a:rPr>
                        <a:t>Menos eficiente</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a:txBody>
                  <a:tcPr marL="68580" marR="68580" marT="0" marB="0"/>
                </a:tc>
                <a:extLst>
                  <a:ext uri="{0D108BD9-81ED-4DB2-BD59-A6C34878D82A}">
                    <a16:rowId xmlns:a16="http://schemas.microsoft.com/office/drawing/2014/main" val="3203549503"/>
                  </a:ext>
                </a:extLst>
              </a:tr>
            </a:tbl>
          </a:graphicData>
        </a:graphic>
      </p:graphicFrame>
      <p:sp>
        <p:nvSpPr>
          <p:cNvPr id="4" name="Rectángulo 3"/>
          <p:cNvSpPr/>
          <p:nvPr/>
        </p:nvSpPr>
        <p:spPr>
          <a:xfrm>
            <a:off x="3154680" y="993985"/>
            <a:ext cx="2724912" cy="5516539"/>
          </a:xfrm>
          <a:prstGeom prst="rect">
            <a:avLst/>
          </a:prstGeom>
          <a:noFill/>
          <a:ln w="5715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01751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77307" y="1073622"/>
            <a:ext cx="804343" cy="804343"/>
          </a:xfrm>
          <a:prstGeom prst="rect">
            <a:avLst/>
          </a:prstGeom>
        </p:spPr>
      </p:pic>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4193053" y="1025859"/>
            <a:ext cx="944682" cy="944682"/>
          </a:xfrm>
          <a:prstGeom prst="rect">
            <a:avLst/>
          </a:prstGeom>
        </p:spPr>
      </p:pic>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783622" y="1228710"/>
            <a:ext cx="1380175" cy="491871"/>
          </a:xfrm>
          <a:prstGeom prst="rect">
            <a:avLst/>
          </a:prstGeom>
        </p:spPr>
      </p:pic>
      <p:sp>
        <p:nvSpPr>
          <p:cNvPr id="6" name="Rectángulo 5"/>
          <p:cNvSpPr/>
          <p:nvPr/>
        </p:nvSpPr>
        <p:spPr>
          <a:xfrm>
            <a:off x="463709" y="2239467"/>
            <a:ext cx="2484120" cy="923330"/>
          </a:xfrm>
          <a:prstGeom prst="rect">
            <a:avLst/>
          </a:prstGeom>
        </p:spPr>
        <p:txBody>
          <a:bodyPr wrap="square">
            <a:spAutoFit/>
          </a:bodyPr>
          <a:lstStyle/>
          <a:p>
            <a:pPr algn="ctr">
              <a:lnSpc>
                <a:spcPct val="150000"/>
              </a:lnSpc>
            </a:pPr>
            <a:r>
              <a:rPr lang="es-US" b="1" dirty="0">
                <a:latin typeface="Arial" panose="020B0604020202020204" pitchFamily="34" charset="0"/>
                <a:ea typeface="Calibri" panose="020F0502020204030204" pitchFamily="34" charset="0"/>
              </a:rPr>
              <a:t>Visual Studio </a:t>
            </a:r>
            <a:r>
              <a:rPr lang="es-US" b="1" dirty="0" err="1">
                <a:latin typeface="Arial" panose="020B0604020202020204" pitchFamily="34" charset="0"/>
                <a:ea typeface="Calibri" panose="020F0502020204030204" pitchFamily="34" charset="0"/>
              </a:rPr>
              <a:t>Code</a:t>
            </a:r>
            <a:endParaRPr lang="es-US" b="1" dirty="0">
              <a:latin typeface="Arial" panose="020B0604020202020204" pitchFamily="34" charset="0"/>
              <a:ea typeface="Calibri" panose="020F0502020204030204" pitchFamily="34" charset="0"/>
            </a:endParaRPr>
          </a:p>
          <a:p>
            <a:pPr algn="ctr">
              <a:lnSpc>
                <a:spcPct val="150000"/>
              </a:lnSpc>
            </a:pPr>
            <a:r>
              <a:rPr lang="es-US" b="1" dirty="0">
                <a:latin typeface="Arial" panose="020B0604020202020204" pitchFamily="34" charset="0"/>
              </a:rPr>
              <a:t>(versión </a:t>
            </a:r>
            <a:r>
              <a:rPr lang="es-US" b="1" dirty="0" smtClean="0">
                <a:latin typeface="Arial" panose="020B0604020202020204" pitchFamily="34" charset="0"/>
              </a:rPr>
              <a:t>1.82)</a:t>
            </a:r>
            <a:endParaRPr lang="es-ES" b="1" dirty="0"/>
          </a:p>
        </p:txBody>
      </p:sp>
      <p:sp>
        <p:nvSpPr>
          <p:cNvPr id="7" name="Rectángulo 6"/>
          <p:cNvSpPr/>
          <p:nvPr/>
        </p:nvSpPr>
        <p:spPr>
          <a:xfrm>
            <a:off x="3399476" y="2233226"/>
            <a:ext cx="2484120" cy="923330"/>
          </a:xfrm>
          <a:prstGeom prst="rect">
            <a:avLst/>
          </a:prstGeom>
        </p:spPr>
        <p:txBody>
          <a:bodyPr wrap="square">
            <a:spAutoFit/>
          </a:bodyPr>
          <a:lstStyle/>
          <a:p>
            <a:pPr algn="ctr">
              <a:lnSpc>
                <a:spcPct val="150000"/>
              </a:lnSpc>
            </a:pPr>
            <a:r>
              <a:rPr lang="es-US" b="1" dirty="0" err="1" smtClean="0">
                <a:latin typeface="Arial" panose="020B0604020202020204" pitchFamily="34" charset="0"/>
                <a:ea typeface="Calibri" panose="020F0502020204030204" pitchFamily="34" charset="0"/>
              </a:rPr>
              <a:t>Elasticsearch</a:t>
            </a:r>
            <a:r>
              <a:rPr lang="es-US" b="1" dirty="0" smtClean="0">
                <a:latin typeface="Arial" panose="020B0604020202020204" pitchFamily="34" charset="0"/>
                <a:ea typeface="Calibri" panose="020F0502020204030204" pitchFamily="34" charset="0"/>
              </a:rPr>
              <a:t> (versión 8.3.3)</a:t>
            </a:r>
            <a:endParaRPr lang="es-ES" b="1" dirty="0"/>
          </a:p>
        </p:txBody>
      </p:sp>
      <p:sp>
        <p:nvSpPr>
          <p:cNvPr id="8" name="Rectángulo 7"/>
          <p:cNvSpPr/>
          <p:nvPr/>
        </p:nvSpPr>
        <p:spPr>
          <a:xfrm>
            <a:off x="9461554" y="2233226"/>
            <a:ext cx="2024310" cy="923330"/>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Spacy </a:t>
            </a:r>
          </a:p>
          <a:p>
            <a:pPr algn="ctr">
              <a:lnSpc>
                <a:spcPct val="150000"/>
              </a:lnSpc>
            </a:pPr>
            <a:r>
              <a:rPr lang="es-US" b="1" dirty="0" smtClean="0">
                <a:latin typeface="Arial" panose="020B0604020202020204" pitchFamily="34" charset="0"/>
                <a:ea typeface="Calibri" panose="020F0502020204030204" pitchFamily="34" charset="0"/>
              </a:rPr>
              <a:t>(versión 3.6.1)</a:t>
            </a:r>
            <a:endParaRPr lang="es-ES" b="1" dirty="0"/>
          </a:p>
        </p:txBody>
      </p:sp>
      <p:pic>
        <p:nvPicPr>
          <p:cNvPr id="9" name="Imagen 8"/>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7147171" y="1025859"/>
            <a:ext cx="860263" cy="944682"/>
          </a:xfrm>
          <a:prstGeom prst="rect">
            <a:avLst/>
          </a:prstGeom>
        </p:spPr>
      </p:pic>
      <p:sp>
        <p:nvSpPr>
          <p:cNvPr id="10" name="Rectángulo 9"/>
          <p:cNvSpPr/>
          <p:nvPr/>
        </p:nvSpPr>
        <p:spPr>
          <a:xfrm>
            <a:off x="6335243" y="2241348"/>
            <a:ext cx="2484120" cy="878574"/>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Python   </a:t>
            </a:r>
          </a:p>
          <a:p>
            <a:pPr algn="ctr">
              <a:lnSpc>
                <a:spcPct val="150000"/>
              </a:lnSpc>
            </a:pPr>
            <a:r>
              <a:rPr lang="es-US" b="1" dirty="0" smtClean="0">
                <a:latin typeface="Arial" panose="020B0604020202020204" pitchFamily="34" charset="0"/>
                <a:ea typeface="Calibri" panose="020F0502020204030204" pitchFamily="34" charset="0"/>
              </a:rPr>
              <a:t>(versión </a:t>
            </a:r>
            <a:r>
              <a:rPr lang="es-US" b="1" dirty="0">
                <a:latin typeface="Arial" panose="020B0604020202020204" pitchFamily="34" charset="0"/>
                <a:ea typeface="Calibri" panose="020F0502020204030204" pitchFamily="34" charset="0"/>
              </a:rPr>
              <a:t> 3.10.8 </a:t>
            </a:r>
            <a:r>
              <a:rPr lang="es-US" b="1" dirty="0" smtClean="0">
                <a:latin typeface="Arial" panose="020B0604020202020204" pitchFamily="34" charset="0"/>
                <a:ea typeface="Calibri" panose="020F0502020204030204" pitchFamily="34" charset="0"/>
              </a:rPr>
              <a:t>)</a:t>
            </a:r>
            <a:endParaRPr lang="es-ES" b="1" dirty="0"/>
          </a:p>
        </p:txBody>
      </p:sp>
      <p:sp>
        <p:nvSpPr>
          <p:cNvPr id="13" name="Rectángulo 12"/>
          <p:cNvSpPr/>
          <p:nvPr/>
        </p:nvSpPr>
        <p:spPr>
          <a:xfrm>
            <a:off x="424649" y="27992"/>
            <a:ext cx="1232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Herramientas y tecnologías de desarrollo</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14" name="Rectángulo 13"/>
          <p:cNvSpPr/>
          <p:nvPr/>
        </p:nvSpPr>
        <p:spPr>
          <a:xfrm>
            <a:off x="722376" y="797433"/>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pic>
        <p:nvPicPr>
          <p:cNvPr id="18" name="Imagen 1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912179" y="4183117"/>
            <a:ext cx="1485598" cy="536245"/>
          </a:xfrm>
          <a:prstGeom prst="rect">
            <a:avLst/>
          </a:prstGeom>
        </p:spPr>
      </p:pic>
      <p:pic>
        <p:nvPicPr>
          <p:cNvPr id="19" name="Imagen 18"/>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86997" y="3835598"/>
            <a:ext cx="1254286" cy="1254286"/>
          </a:xfrm>
          <a:prstGeom prst="rect">
            <a:avLst/>
          </a:prstGeom>
        </p:spPr>
      </p:pic>
      <p:pic>
        <p:nvPicPr>
          <p:cNvPr id="22" name="Imagen 21"/>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9783622" y="3861056"/>
            <a:ext cx="1243584" cy="1243584"/>
          </a:xfrm>
          <a:prstGeom prst="rect">
            <a:avLst/>
          </a:prstGeom>
        </p:spPr>
      </p:pic>
      <p:pic>
        <p:nvPicPr>
          <p:cNvPr id="23" name="Imagen 22"/>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6978592" y="3958775"/>
            <a:ext cx="1162258" cy="1007933"/>
          </a:xfrm>
          <a:prstGeom prst="rect">
            <a:avLst/>
          </a:prstGeom>
        </p:spPr>
      </p:pic>
      <p:sp>
        <p:nvSpPr>
          <p:cNvPr id="26" name="Rectángulo 25"/>
          <p:cNvSpPr/>
          <p:nvPr/>
        </p:nvSpPr>
        <p:spPr>
          <a:xfrm>
            <a:off x="437419" y="5307581"/>
            <a:ext cx="2484120" cy="463075"/>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Llama2 7Billones</a:t>
            </a:r>
            <a:endParaRPr lang="es-ES" b="1" dirty="0"/>
          </a:p>
        </p:txBody>
      </p:sp>
      <p:sp>
        <p:nvSpPr>
          <p:cNvPr id="27" name="Rectángulo 26"/>
          <p:cNvSpPr/>
          <p:nvPr/>
        </p:nvSpPr>
        <p:spPr>
          <a:xfrm>
            <a:off x="3423334" y="5307581"/>
            <a:ext cx="2484120" cy="463075"/>
          </a:xfrm>
          <a:prstGeom prst="rect">
            <a:avLst/>
          </a:prstGeom>
        </p:spPr>
        <p:txBody>
          <a:bodyPr wrap="square">
            <a:spAutoFit/>
          </a:bodyPr>
          <a:lstStyle/>
          <a:p>
            <a:pPr algn="ctr">
              <a:lnSpc>
                <a:spcPct val="150000"/>
              </a:lnSpc>
            </a:pPr>
            <a:r>
              <a:rPr lang="es-US" b="1" dirty="0" err="1" smtClean="0">
                <a:latin typeface="Arial" panose="020B0604020202020204" pitchFamily="34" charset="0"/>
                <a:ea typeface="Calibri" panose="020F0502020204030204" pitchFamily="34" charset="0"/>
              </a:rPr>
              <a:t>FastAPI</a:t>
            </a:r>
            <a:r>
              <a:rPr lang="es-US" b="1" dirty="0" smtClean="0">
                <a:latin typeface="Arial" panose="020B0604020202020204" pitchFamily="34" charset="0"/>
                <a:ea typeface="Calibri" panose="020F0502020204030204" pitchFamily="34" charset="0"/>
              </a:rPr>
              <a:t> v0.100.1</a:t>
            </a:r>
            <a:endParaRPr lang="es-ES" b="1" dirty="0"/>
          </a:p>
        </p:txBody>
      </p:sp>
      <p:sp>
        <p:nvSpPr>
          <p:cNvPr id="28" name="Rectángulo 27"/>
          <p:cNvSpPr/>
          <p:nvPr/>
        </p:nvSpPr>
        <p:spPr>
          <a:xfrm>
            <a:off x="6342403" y="5307581"/>
            <a:ext cx="2484120" cy="463075"/>
          </a:xfrm>
          <a:prstGeom prst="rect">
            <a:avLst/>
          </a:prstGeom>
        </p:spPr>
        <p:txBody>
          <a:bodyPr wrap="square">
            <a:spAutoFit/>
          </a:bodyPr>
          <a:lstStyle/>
          <a:p>
            <a:pPr algn="ctr">
              <a:lnSpc>
                <a:spcPct val="150000"/>
              </a:lnSpc>
            </a:pPr>
            <a:r>
              <a:rPr lang="es-US" b="1" dirty="0" err="1" smtClean="0">
                <a:latin typeface="Arial" panose="020B0604020202020204" pitchFamily="34" charset="0"/>
                <a:ea typeface="Calibri" panose="020F0502020204030204" pitchFamily="34" charset="0"/>
              </a:rPr>
              <a:t>ReactJS</a:t>
            </a:r>
            <a:r>
              <a:rPr lang="es-US" b="1" dirty="0" smtClean="0">
                <a:latin typeface="Arial" panose="020B0604020202020204" pitchFamily="34" charset="0"/>
                <a:ea typeface="Calibri" panose="020F0502020204030204" pitchFamily="34" charset="0"/>
              </a:rPr>
              <a:t> v18</a:t>
            </a:r>
            <a:endParaRPr lang="es-ES" b="1" dirty="0"/>
          </a:p>
        </p:txBody>
      </p:sp>
      <p:sp>
        <p:nvSpPr>
          <p:cNvPr id="29" name="Rectángulo 28"/>
          <p:cNvSpPr/>
          <p:nvPr/>
        </p:nvSpPr>
        <p:spPr>
          <a:xfrm>
            <a:off x="9231649" y="5322695"/>
            <a:ext cx="2484120" cy="463075"/>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Material UI v5.15.15</a:t>
            </a:r>
            <a:endParaRPr lang="es-ES" b="1" dirty="0"/>
          </a:p>
        </p:txBody>
      </p:sp>
      <p:sp>
        <p:nvSpPr>
          <p:cNvPr id="30" name="Rectángulo 29"/>
          <p:cNvSpPr/>
          <p:nvPr/>
        </p:nvSpPr>
        <p:spPr>
          <a:xfrm>
            <a:off x="3622079" y="809037"/>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1" name="Rectángulo 30"/>
          <p:cNvSpPr/>
          <p:nvPr/>
        </p:nvSpPr>
        <p:spPr>
          <a:xfrm>
            <a:off x="722375" y="3770972"/>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2" name="Rectángulo 31"/>
          <p:cNvSpPr/>
          <p:nvPr/>
        </p:nvSpPr>
        <p:spPr>
          <a:xfrm>
            <a:off x="3622078" y="3804487"/>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3" name="Rectángulo 32"/>
          <p:cNvSpPr/>
          <p:nvPr/>
        </p:nvSpPr>
        <p:spPr>
          <a:xfrm>
            <a:off x="6516407" y="3784381"/>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4" name="Rectángulo 33"/>
          <p:cNvSpPr/>
          <p:nvPr/>
        </p:nvSpPr>
        <p:spPr>
          <a:xfrm>
            <a:off x="9434784" y="3804487"/>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5" name="Rectángulo 34"/>
          <p:cNvSpPr/>
          <p:nvPr/>
        </p:nvSpPr>
        <p:spPr>
          <a:xfrm>
            <a:off x="6522592" y="797432"/>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36" name="Rectángulo 35"/>
          <p:cNvSpPr/>
          <p:nvPr/>
        </p:nvSpPr>
        <p:spPr>
          <a:xfrm>
            <a:off x="9430396" y="804310"/>
            <a:ext cx="2086629" cy="1356723"/>
          </a:xfrm>
          <a:prstGeom prst="rect">
            <a:avLst/>
          </a:prstGeom>
          <a:noFill/>
          <a:ln w="28575" cap="flat" cmpd="sng" algn="ctr">
            <a:solidFill>
              <a:schemeClr val="bg2">
                <a:lumMod val="10000"/>
              </a:schemeClr>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44458055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2799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Historias de Usuarios</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3" name="Rectángulo 2"/>
          <p:cNvSpPr/>
          <p:nvPr/>
        </p:nvSpPr>
        <p:spPr>
          <a:xfrm>
            <a:off x="424648" y="1217920"/>
            <a:ext cx="11105935" cy="3970318"/>
          </a:xfrm>
          <a:prstGeom prst="rect">
            <a:avLst/>
          </a:prstGeom>
        </p:spPr>
        <p:txBody>
          <a:bodyPr wrap="square">
            <a:spAutoFit/>
          </a:bodyPr>
          <a:lstStyle/>
          <a:p>
            <a:pPr marL="342900" marR="0" lvl="0" indent="-342900" algn="just">
              <a:lnSpc>
                <a:spcPct val="150000"/>
              </a:lnSpc>
              <a:spcBef>
                <a:spcPts val="0"/>
              </a:spcBef>
              <a:spcAft>
                <a:spcPts val="0"/>
              </a:spcAft>
              <a:buFont typeface="Wingdings" panose="05000000000000000000" pitchFamily="2" charset="2"/>
              <a:buChar char=""/>
            </a:pPr>
            <a:r>
              <a:rPr lang="es-US" sz="2400" dirty="0" smtClean="0">
                <a:latin typeface="Arial" panose="020B0604020202020204" pitchFamily="34" charset="0"/>
                <a:ea typeface="Calibri" panose="020F0502020204030204" pitchFamily="34" charset="0"/>
                <a:cs typeface="Times New Roman" panose="02020603050405020304" pitchFamily="18" charset="0"/>
              </a:rPr>
              <a:t>1</a:t>
            </a:r>
            <a:r>
              <a:rPr lang="es-US" sz="2400" dirty="0">
                <a:latin typeface="Arial" panose="020B0604020202020204" pitchFamily="34" charset="0"/>
                <a:ea typeface="Calibri" panose="020F0502020204030204" pitchFamily="34" charset="0"/>
                <a:cs typeface="Times New Roman" panose="02020603050405020304" pitchFamily="18" charset="0"/>
              </a:rPr>
              <a:t>: </a:t>
            </a:r>
            <a:r>
              <a:rPr lang="es-US" sz="2400" dirty="0" smtClean="0">
                <a:latin typeface="Arial" panose="020B0604020202020204" pitchFamily="34" charset="0"/>
                <a:ea typeface="Calibri" panose="020F0502020204030204" pitchFamily="34" charset="0"/>
                <a:cs typeface="Times New Roman" panose="02020603050405020304" pitchFamily="18" charset="0"/>
              </a:rPr>
              <a:t> 	Autenticar </a:t>
            </a:r>
            <a:r>
              <a:rPr lang="es-US" sz="2400" dirty="0">
                <a:latin typeface="Arial" panose="020B0604020202020204" pitchFamily="34" charset="0"/>
                <a:ea typeface="Calibri" panose="020F0502020204030204" pitchFamily="34" charset="0"/>
                <a:cs typeface="Times New Roman" panose="02020603050405020304" pitchFamily="18" charset="0"/>
              </a:rPr>
              <a:t>usuario en el sistema</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US" sz="2400" dirty="0" smtClean="0">
                <a:latin typeface="Arial" panose="020B0604020202020204" pitchFamily="34" charset="0"/>
                <a:ea typeface="Calibri" panose="020F0502020204030204" pitchFamily="34" charset="0"/>
                <a:cs typeface="Times New Roman" panose="02020603050405020304" pitchFamily="18" charset="0"/>
              </a:rPr>
              <a:t>2</a:t>
            </a:r>
            <a:r>
              <a:rPr lang="es-US" sz="2400" dirty="0">
                <a:latin typeface="Arial" panose="020B0604020202020204" pitchFamily="34" charset="0"/>
                <a:ea typeface="Calibri" panose="020F0502020204030204" pitchFamily="34" charset="0"/>
                <a:cs typeface="Times New Roman" panose="02020603050405020304" pitchFamily="18" charset="0"/>
              </a:rPr>
              <a:t>: </a:t>
            </a:r>
            <a:r>
              <a:rPr lang="es-US" sz="2400" dirty="0" smtClean="0">
                <a:latin typeface="Arial" panose="020B0604020202020204" pitchFamily="34" charset="0"/>
                <a:ea typeface="Calibri" panose="020F0502020204030204" pitchFamily="34" charset="0"/>
                <a:cs typeface="Times New Roman" panose="02020603050405020304" pitchFamily="18" charset="0"/>
              </a:rPr>
              <a:t> 	Iniciar </a:t>
            </a:r>
            <a:r>
              <a:rPr lang="es-US" sz="2400" dirty="0">
                <a:latin typeface="Arial" panose="020B0604020202020204" pitchFamily="34" charset="0"/>
                <a:ea typeface="Calibri" panose="020F0502020204030204" pitchFamily="34" charset="0"/>
                <a:cs typeface="Times New Roman" panose="02020603050405020304" pitchFamily="18" charset="0"/>
              </a:rPr>
              <a:t>sistema con datos de prueba</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US" sz="2400" dirty="0" smtClean="0">
                <a:latin typeface="Arial" panose="020B0604020202020204" pitchFamily="34" charset="0"/>
                <a:ea typeface="Calibri" panose="020F0502020204030204" pitchFamily="34" charset="0"/>
                <a:cs typeface="Times New Roman" panose="02020603050405020304" pitchFamily="18" charset="0"/>
              </a:rPr>
              <a:t>3</a:t>
            </a:r>
            <a:r>
              <a:rPr lang="es-US" sz="2400" dirty="0">
                <a:latin typeface="Arial" panose="020B0604020202020204" pitchFamily="34" charset="0"/>
                <a:ea typeface="Calibri" panose="020F0502020204030204" pitchFamily="34" charset="0"/>
                <a:cs typeface="Times New Roman" panose="02020603050405020304" pitchFamily="18" charset="0"/>
              </a:rPr>
              <a:t>: </a:t>
            </a:r>
            <a:r>
              <a:rPr lang="es-US" sz="2400" dirty="0" smtClean="0">
                <a:latin typeface="Arial" panose="020B0604020202020204" pitchFamily="34" charset="0"/>
                <a:ea typeface="Calibri" panose="020F0502020204030204" pitchFamily="34" charset="0"/>
                <a:cs typeface="Times New Roman" panose="02020603050405020304" pitchFamily="18" charset="0"/>
              </a:rPr>
              <a:t> 	</a:t>
            </a:r>
            <a:r>
              <a:rPr lang="es-ES_tradnl" sz="2400" dirty="0" smtClean="0">
                <a:latin typeface="Arial" panose="020B0604020202020204" pitchFamily="34" charset="0"/>
                <a:ea typeface="Calibri" panose="020F0502020204030204" pitchFamily="34" charset="0"/>
                <a:cs typeface="Times New Roman" panose="02020603050405020304" pitchFamily="18" charset="0"/>
              </a:rPr>
              <a:t>Reconocer </a:t>
            </a:r>
            <a:r>
              <a:rPr lang="es-ES_tradnl" sz="2400" dirty="0">
                <a:latin typeface="Arial" panose="020B0604020202020204" pitchFamily="34" charset="0"/>
                <a:ea typeface="Calibri" panose="020F0502020204030204" pitchFamily="34" charset="0"/>
                <a:cs typeface="Times New Roman" panose="02020603050405020304" pitchFamily="18" charset="0"/>
              </a:rPr>
              <a:t>entidades nombradas en los índices de Elasticsearch</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US" sz="2400" dirty="0" smtClean="0">
                <a:latin typeface="Arial" panose="020B0604020202020204" pitchFamily="34" charset="0"/>
                <a:ea typeface="Calibri" panose="020F0502020204030204" pitchFamily="34" charset="0"/>
                <a:cs typeface="Times New Roman" panose="02020603050405020304" pitchFamily="18" charset="0"/>
              </a:rPr>
              <a:t>4</a:t>
            </a:r>
            <a:r>
              <a:rPr lang="es-US" sz="2400" dirty="0">
                <a:latin typeface="Arial" panose="020B0604020202020204" pitchFamily="34" charset="0"/>
                <a:ea typeface="Calibri" panose="020F0502020204030204" pitchFamily="34" charset="0"/>
                <a:cs typeface="Times New Roman" panose="02020603050405020304" pitchFamily="18" charset="0"/>
              </a:rPr>
              <a:t>: </a:t>
            </a:r>
            <a:r>
              <a:rPr lang="es-US" sz="2400" dirty="0" smtClean="0">
                <a:latin typeface="Arial" panose="020B0604020202020204" pitchFamily="34" charset="0"/>
                <a:ea typeface="Calibri" panose="020F0502020204030204" pitchFamily="34" charset="0"/>
                <a:cs typeface="Times New Roman" panose="02020603050405020304" pitchFamily="18" charset="0"/>
              </a:rPr>
              <a:t> 	</a:t>
            </a:r>
            <a:r>
              <a:rPr lang="es-ES_tradnl" sz="2400" dirty="0" smtClean="0">
                <a:latin typeface="Arial" panose="020B0604020202020204" pitchFamily="34" charset="0"/>
                <a:ea typeface="Calibri" panose="020F0502020204030204" pitchFamily="34" charset="0"/>
                <a:cs typeface="Times New Roman" panose="02020603050405020304" pitchFamily="18" charset="0"/>
              </a:rPr>
              <a:t>Reentrenar </a:t>
            </a:r>
            <a:r>
              <a:rPr lang="es-ES_tradnl" sz="2400" dirty="0">
                <a:latin typeface="Arial" panose="020B0604020202020204" pitchFamily="34" charset="0"/>
                <a:ea typeface="Calibri" panose="020F0502020204030204" pitchFamily="34" charset="0"/>
                <a:cs typeface="Times New Roman" panose="02020603050405020304" pitchFamily="18" charset="0"/>
              </a:rPr>
              <a:t>modelo</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US" sz="2400" dirty="0" smtClean="0">
                <a:latin typeface="Arial" panose="020B0604020202020204" pitchFamily="34" charset="0"/>
                <a:ea typeface="Calibri" panose="020F0502020204030204" pitchFamily="34" charset="0"/>
                <a:cs typeface="Times New Roman" panose="02020603050405020304" pitchFamily="18" charset="0"/>
              </a:rPr>
              <a:t>5</a:t>
            </a:r>
            <a:r>
              <a:rPr lang="es-US" sz="2400" dirty="0">
                <a:latin typeface="Arial" panose="020B0604020202020204" pitchFamily="34" charset="0"/>
                <a:ea typeface="Calibri" panose="020F0502020204030204" pitchFamily="34" charset="0"/>
                <a:cs typeface="Times New Roman" panose="02020603050405020304" pitchFamily="18" charset="0"/>
              </a:rPr>
              <a:t>: </a:t>
            </a:r>
            <a:r>
              <a:rPr lang="es-US" sz="2400" dirty="0" smtClean="0">
                <a:latin typeface="Arial" panose="020B0604020202020204" pitchFamily="34" charset="0"/>
                <a:ea typeface="Calibri" panose="020F0502020204030204" pitchFamily="34" charset="0"/>
                <a:cs typeface="Times New Roman" panose="02020603050405020304" pitchFamily="18" charset="0"/>
              </a:rPr>
              <a:t> 	</a:t>
            </a:r>
            <a:r>
              <a:rPr lang="es-ES_tradnl" sz="2400" dirty="0" smtClean="0">
                <a:latin typeface="Arial" panose="020B0604020202020204" pitchFamily="34" charset="0"/>
                <a:ea typeface="Calibri" panose="020F0502020204030204" pitchFamily="34" charset="0"/>
                <a:cs typeface="Times New Roman" panose="02020603050405020304" pitchFamily="18" charset="0"/>
              </a:rPr>
              <a:t>Administrador </a:t>
            </a:r>
            <a:r>
              <a:rPr lang="es-ES_tradnl" sz="2400" dirty="0">
                <a:latin typeface="Arial" panose="020B0604020202020204" pitchFamily="34" charset="0"/>
                <a:ea typeface="Calibri" panose="020F0502020204030204" pitchFamily="34" charset="0"/>
                <a:cs typeface="Times New Roman" panose="02020603050405020304" pitchFamily="18" charset="0"/>
              </a:rPr>
              <a:t>de usuarios</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ES_tradnl" sz="2400" dirty="0" smtClean="0">
                <a:latin typeface="Arial" panose="020B0604020202020204" pitchFamily="34" charset="0"/>
                <a:ea typeface="Calibri" panose="020F0502020204030204" pitchFamily="34" charset="0"/>
                <a:cs typeface="Times New Roman" panose="02020603050405020304" pitchFamily="18" charset="0"/>
              </a:rPr>
              <a:t>6</a:t>
            </a:r>
            <a:r>
              <a:rPr lang="es-ES_tradnl" sz="2400" dirty="0">
                <a:latin typeface="Arial" panose="020B0604020202020204" pitchFamily="34" charset="0"/>
                <a:ea typeface="Calibri" panose="020F0502020204030204" pitchFamily="34" charset="0"/>
                <a:cs typeface="Times New Roman" panose="02020603050405020304" pitchFamily="18" charset="0"/>
              </a:rPr>
              <a:t>: </a:t>
            </a:r>
            <a:r>
              <a:rPr lang="es-ES_tradnl" sz="2400" dirty="0" smtClean="0">
                <a:latin typeface="Arial" panose="020B0604020202020204" pitchFamily="34" charset="0"/>
                <a:ea typeface="Calibri" panose="020F0502020204030204" pitchFamily="34" charset="0"/>
                <a:cs typeface="Times New Roman" panose="02020603050405020304" pitchFamily="18" charset="0"/>
              </a:rPr>
              <a:t> 	Soporte </a:t>
            </a:r>
            <a:r>
              <a:rPr lang="es-ES_tradnl" sz="2400" dirty="0">
                <a:latin typeface="Arial" panose="020B0604020202020204" pitchFamily="34" charset="0"/>
                <a:ea typeface="Calibri" panose="020F0502020204030204" pitchFamily="34" charset="0"/>
                <a:cs typeface="Times New Roman" panose="02020603050405020304" pitchFamily="18" charset="0"/>
              </a:rPr>
              <a:t>en español e ingles</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ES_tradnl" sz="2400" dirty="0" smtClean="0">
                <a:latin typeface="Arial" panose="020B0604020202020204" pitchFamily="34" charset="0"/>
                <a:ea typeface="Calibri" panose="020F0502020204030204" pitchFamily="34" charset="0"/>
                <a:cs typeface="Times New Roman" panose="02020603050405020304" pitchFamily="18" charset="0"/>
              </a:rPr>
              <a:t>7</a:t>
            </a:r>
            <a:r>
              <a:rPr lang="es-ES_tradnl" sz="2400" dirty="0">
                <a:latin typeface="Arial" panose="020B0604020202020204" pitchFamily="34" charset="0"/>
                <a:ea typeface="Calibri" panose="020F0502020204030204" pitchFamily="34" charset="0"/>
                <a:cs typeface="Times New Roman" panose="02020603050405020304" pitchFamily="18" charset="0"/>
              </a:rPr>
              <a:t>: </a:t>
            </a:r>
            <a:r>
              <a:rPr lang="es-ES_tradnl" sz="2400" dirty="0" smtClean="0">
                <a:latin typeface="Arial" panose="020B0604020202020204" pitchFamily="34" charset="0"/>
                <a:ea typeface="Calibri" panose="020F0502020204030204" pitchFamily="34" charset="0"/>
                <a:cs typeface="Times New Roman" panose="02020603050405020304" pitchFamily="18" charset="0"/>
              </a:rPr>
              <a:t> 	Reentrenar </a:t>
            </a:r>
            <a:r>
              <a:rPr lang="es-ES_tradnl" sz="2400" dirty="0">
                <a:latin typeface="Arial" panose="020B0604020202020204" pitchFamily="34" charset="0"/>
                <a:ea typeface="Calibri" panose="020F0502020204030204" pitchFamily="34" charset="0"/>
                <a:cs typeface="Times New Roman" panose="02020603050405020304" pitchFamily="18" charset="0"/>
              </a:rPr>
              <a:t>por especialista</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5711049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27992"/>
            <a:ext cx="1232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Usuarios del Sistema y Responsabilidades</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3" name="Rectángulo 2"/>
          <p:cNvSpPr/>
          <p:nvPr/>
        </p:nvSpPr>
        <p:spPr>
          <a:xfrm>
            <a:off x="3512273" y="1487984"/>
            <a:ext cx="4680751" cy="707886"/>
          </a:xfrm>
          <a:prstGeom prst="rect">
            <a:avLst/>
          </a:prstGeom>
          <a:noFill/>
        </p:spPr>
        <p:txBody>
          <a:bodyPr wrap="square" lIns="91440" tIns="45720" rIns="91440" bIns="45720">
            <a:spAutoFit/>
          </a:bodyPr>
          <a:lstStyle/>
          <a:p>
            <a:r>
              <a:rPr lang="es-ES" sz="4000" dirty="0" smtClean="0">
                <a:ln w="0"/>
                <a:effectLst>
                  <a:outerShdw blurRad="38100" dist="19050" dir="2700000" algn="tl" rotWithShape="0">
                    <a:schemeClr val="dk1">
                      <a:alpha val="40000"/>
                    </a:schemeClr>
                  </a:outerShdw>
                </a:effectLst>
              </a:rPr>
              <a:t>Usuario del Sistema</a:t>
            </a:r>
            <a:endParaRPr lang="es-ES" sz="4000" b="0" cap="none" spc="0" dirty="0">
              <a:ln w="0"/>
              <a:solidFill>
                <a:schemeClr val="tx1"/>
              </a:solidFill>
              <a:effectLst>
                <a:outerShdw blurRad="38100" dist="19050" dir="2700000" algn="tl" rotWithShape="0">
                  <a:schemeClr val="dk1">
                    <a:alpha val="40000"/>
                  </a:schemeClr>
                </a:outerShdw>
              </a:effectLst>
            </a:endParaRPr>
          </a:p>
        </p:txBody>
      </p:sp>
      <p:pic>
        <p:nvPicPr>
          <p:cNvPr id="4" name="Imagen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224956" y="3444801"/>
            <a:ext cx="1374088" cy="1374088"/>
          </a:xfrm>
          <a:prstGeom prst="rect">
            <a:avLst/>
          </a:prstGeom>
        </p:spPr>
      </p:pic>
      <p:pic>
        <p:nvPicPr>
          <p:cNvPr id="5" name="Imagen 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8345084" y="3416126"/>
            <a:ext cx="1374088" cy="1374088"/>
          </a:xfrm>
          <a:prstGeom prst="rect">
            <a:avLst/>
          </a:prstGeom>
        </p:spPr>
      </p:pic>
      <p:sp>
        <p:nvSpPr>
          <p:cNvPr id="6" name="Flecha abajo 5"/>
          <p:cNvSpPr/>
          <p:nvPr/>
        </p:nvSpPr>
        <p:spPr>
          <a:xfrm rot="2828761">
            <a:off x="3154303" y="2176271"/>
            <a:ext cx="402336" cy="16903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Flecha abajo 6"/>
          <p:cNvSpPr/>
          <p:nvPr/>
        </p:nvSpPr>
        <p:spPr>
          <a:xfrm rot="18542037">
            <a:off x="7414280" y="2142501"/>
            <a:ext cx="402336" cy="1690397"/>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ángulo 7"/>
          <p:cNvSpPr/>
          <p:nvPr/>
        </p:nvSpPr>
        <p:spPr>
          <a:xfrm>
            <a:off x="669940" y="5041212"/>
            <a:ext cx="2484120" cy="463075"/>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ADMINISTRADOR</a:t>
            </a:r>
            <a:endParaRPr lang="es-ES" b="1" dirty="0"/>
          </a:p>
        </p:txBody>
      </p:sp>
      <p:sp>
        <p:nvSpPr>
          <p:cNvPr id="9" name="Rectángulo 8"/>
          <p:cNvSpPr/>
          <p:nvPr/>
        </p:nvSpPr>
        <p:spPr>
          <a:xfrm>
            <a:off x="7972948" y="5041212"/>
            <a:ext cx="2484120" cy="463075"/>
          </a:xfrm>
          <a:prstGeom prst="rect">
            <a:avLst/>
          </a:prstGeom>
        </p:spPr>
        <p:txBody>
          <a:bodyPr wrap="square">
            <a:spAutoFit/>
          </a:bodyPr>
          <a:lstStyle/>
          <a:p>
            <a:pPr algn="ctr">
              <a:lnSpc>
                <a:spcPct val="150000"/>
              </a:lnSpc>
            </a:pPr>
            <a:r>
              <a:rPr lang="es-US" b="1" dirty="0" smtClean="0">
                <a:latin typeface="Arial" panose="020B0604020202020204" pitchFamily="34" charset="0"/>
                <a:ea typeface="Calibri" panose="020F0502020204030204" pitchFamily="34" charset="0"/>
              </a:rPr>
              <a:t>USUARIOS</a:t>
            </a:r>
            <a:endParaRPr lang="es-ES" b="1" dirty="0"/>
          </a:p>
        </p:txBody>
      </p:sp>
    </p:spTree>
    <p:extLst>
      <p:ext uri="{BB962C8B-B14F-4D97-AF65-F5344CB8AC3E}">
        <p14:creationId xmlns:p14="http://schemas.microsoft.com/office/powerpoint/2010/main" val="133582794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27992"/>
            <a:ext cx="10319551" cy="1446550"/>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Diagrama </a:t>
            </a:r>
            <a:r>
              <a:rPr lang="es-ES" sz="4400" dirty="0" smtClean="0">
                <a:ln w="0"/>
                <a:effectLst>
                  <a:outerShdw blurRad="38100" dist="19050" dir="2700000" algn="tl" rotWithShape="0">
                    <a:schemeClr val="dk1">
                      <a:alpha val="40000"/>
                    </a:schemeClr>
                  </a:outerShdw>
                </a:effectLst>
              </a:rPr>
              <a:t>del modelo de indexación de datos de DATYS</a:t>
            </a:r>
            <a:endParaRPr lang="es-ES" sz="4400" b="0" cap="none" spc="0" dirty="0">
              <a:ln w="0"/>
              <a:solidFill>
                <a:schemeClr val="tx1"/>
              </a:solidFill>
              <a:effectLst>
                <a:outerShdw blurRad="38100" dist="19050" dir="2700000" algn="tl" rotWithShape="0">
                  <a:schemeClr val="dk1">
                    <a:alpha val="40000"/>
                  </a:schemeClr>
                </a:outerShdw>
              </a:effectLst>
            </a:endParaRPr>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94820" y="2253996"/>
            <a:ext cx="7379208" cy="3447287"/>
          </a:xfrm>
          <a:prstGeom prst="rect">
            <a:avLst/>
          </a:prstGeom>
        </p:spPr>
      </p:pic>
      <p:sp>
        <p:nvSpPr>
          <p:cNvPr id="4" name="Rectángulo 3"/>
          <p:cNvSpPr/>
          <p:nvPr/>
        </p:nvSpPr>
        <p:spPr>
          <a:xfrm>
            <a:off x="758952" y="1746504"/>
            <a:ext cx="9912096" cy="4462272"/>
          </a:xfrm>
          <a:prstGeom prst="rect">
            <a:avLst/>
          </a:prstGeom>
          <a:noFill/>
          <a:ln w="28575">
            <a:solidFill>
              <a:schemeClr val="tx1">
                <a:lumMod val="95000"/>
                <a:lumOff val="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693001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p:nvPr/>
        </p:nvPicPr>
        <p:blipFill>
          <a:blip r:embed="rId2">
            <a:extLst>
              <a:ext uri="{28A0092B-C50C-407E-A947-70E740481C1C}">
                <a14:useLocalDpi xmlns:a14="http://schemas.microsoft.com/office/drawing/2010/main" val="0"/>
              </a:ext>
            </a:extLst>
          </a:blip>
          <a:stretch>
            <a:fillRect/>
          </a:stretch>
        </p:blipFill>
        <p:spPr>
          <a:xfrm>
            <a:off x="525233" y="877824"/>
            <a:ext cx="9610344" cy="5687568"/>
          </a:xfrm>
          <a:prstGeom prst="rect">
            <a:avLst/>
          </a:prstGeom>
          <a:ln w="9525">
            <a:solidFill>
              <a:schemeClr val="tx1"/>
            </a:solidFill>
          </a:ln>
        </p:spPr>
      </p:pic>
      <p:sp>
        <p:nvSpPr>
          <p:cNvPr id="3" name="Rectángulo 2"/>
          <p:cNvSpPr/>
          <p:nvPr/>
        </p:nvSpPr>
        <p:spPr>
          <a:xfrm>
            <a:off x="424649" y="2743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Diagrama del sistema</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784262981"/>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60056" y="86181"/>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Índices de Elasticsearch</a:t>
            </a:r>
            <a:endParaRPr lang="es-ES" sz="4400" b="0" cap="none" spc="0" dirty="0">
              <a:ln w="0"/>
              <a:solidFill>
                <a:schemeClr val="tx1"/>
              </a:solidFill>
              <a:effectLst>
                <a:outerShdw blurRad="38100" dist="19050" dir="2700000" algn="tl" rotWithShape="0">
                  <a:schemeClr val="dk1">
                    <a:alpha val="40000"/>
                  </a:schemeClr>
                </a:outerShdw>
              </a:effectLst>
            </a:endParaRPr>
          </a:p>
        </p:txBody>
      </p:sp>
      <p:graphicFrame>
        <p:nvGraphicFramePr>
          <p:cNvPr id="10" name="Tabla 9"/>
          <p:cNvGraphicFramePr>
            <a:graphicFrameLocks noGrp="1"/>
          </p:cNvGraphicFramePr>
          <p:nvPr>
            <p:extLst>
              <p:ext uri="{D42A27DB-BD31-4B8C-83A1-F6EECF244321}">
                <p14:modId xmlns:p14="http://schemas.microsoft.com/office/powerpoint/2010/main" val="2622777421"/>
              </p:ext>
            </p:extLst>
          </p:nvPr>
        </p:nvGraphicFramePr>
        <p:xfrm>
          <a:off x="376934" y="946550"/>
          <a:ext cx="2960625" cy="2610104"/>
        </p:xfrm>
        <a:graphic>
          <a:graphicData uri="http://schemas.openxmlformats.org/drawingml/2006/table">
            <a:tbl>
              <a:tblPr firstRow="1" bandRow="1">
                <a:tableStyleId>{5C22544A-7EE6-4342-B048-85BDC9FD1C3A}</a:tableStyleId>
              </a:tblPr>
              <a:tblGrid>
                <a:gridCol w="2960625">
                  <a:extLst>
                    <a:ext uri="{9D8B030D-6E8A-4147-A177-3AD203B41FA5}">
                      <a16:colId xmlns:a16="http://schemas.microsoft.com/office/drawing/2014/main" val="1311998485"/>
                    </a:ext>
                  </a:extLst>
                </a:gridCol>
              </a:tblGrid>
              <a:tr h="652526">
                <a:tc>
                  <a:txBody>
                    <a:bodyPr/>
                    <a:lstStyle/>
                    <a:p>
                      <a:r>
                        <a:rPr lang="es-ES" sz="2800" dirty="0" smtClean="0"/>
                        <a:t>Datos</a:t>
                      </a:r>
                      <a:endParaRPr lang="en-US" sz="2800" dirty="0"/>
                    </a:p>
                  </a:txBody>
                  <a:tcPr/>
                </a:tc>
                <a:extLst>
                  <a:ext uri="{0D108BD9-81ED-4DB2-BD59-A6C34878D82A}">
                    <a16:rowId xmlns:a16="http://schemas.microsoft.com/office/drawing/2014/main" val="460291363"/>
                  </a:ext>
                </a:extLst>
              </a:tr>
              <a:tr h="652526">
                <a:tc>
                  <a:txBody>
                    <a:bodyPr/>
                    <a:lstStyle/>
                    <a:p>
                      <a:r>
                        <a:rPr lang="es-ES" sz="2800" dirty="0" err="1" smtClean="0"/>
                        <a:t>id_datos</a:t>
                      </a:r>
                      <a:endParaRPr lang="en-US" sz="2800" dirty="0"/>
                    </a:p>
                  </a:txBody>
                  <a:tcPr/>
                </a:tc>
                <a:extLst>
                  <a:ext uri="{0D108BD9-81ED-4DB2-BD59-A6C34878D82A}">
                    <a16:rowId xmlns:a16="http://schemas.microsoft.com/office/drawing/2014/main" val="2995858522"/>
                  </a:ext>
                </a:extLst>
              </a:tr>
              <a:tr h="652526">
                <a:tc>
                  <a:txBody>
                    <a:bodyPr/>
                    <a:lstStyle/>
                    <a:p>
                      <a:r>
                        <a:rPr lang="es-ES" sz="2800" dirty="0" smtClean="0"/>
                        <a:t>texto</a:t>
                      </a:r>
                      <a:endParaRPr lang="en-US" sz="2800" dirty="0"/>
                    </a:p>
                  </a:txBody>
                  <a:tcPr/>
                </a:tc>
                <a:extLst>
                  <a:ext uri="{0D108BD9-81ED-4DB2-BD59-A6C34878D82A}">
                    <a16:rowId xmlns:a16="http://schemas.microsoft.com/office/drawing/2014/main" val="1904489066"/>
                  </a:ext>
                </a:extLst>
              </a:tr>
              <a:tr h="652526">
                <a:tc>
                  <a:txBody>
                    <a:bodyPr/>
                    <a:lstStyle/>
                    <a:p>
                      <a:r>
                        <a:rPr lang="es-ES" sz="2800" dirty="0" smtClean="0"/>
                        <a:t>entidades</a:t>
                      </a:r>
                      <a:endParaRPr lang="en-US" sz="2800" dirty="0"/>
                    </a:p>
                  </a:txBody>
                  <a:tcPr/>
                </a:tc>
                <a:extLst>
                  <a:ext uri="{0D108BD9-81ED-4DB2-BD59-A6C34878D82A}">
                    <a16:rowId xmlns:a16="http://schemas.microsoft.com/office/drawing/2014/main" val="904550943"/>
                  </a:ext>
                </a:extLst>
              </a:tr>
            </a:tbl>
          </a:graphicData>
        </a:graphic>
      </p:graphicFrame>
      <p:graphicFrame>
        <p:nvGraphicFramePr>
          <p:cNvPr id="12" name="Tabla 11"/>
          <p:cNvGraphicFramePr>
            <a:graphicFrameLocks noGrp="1"/>
          </p:cNvGraphicFramePr>
          <p:nvPr>
            <p:extLst>
              <p:ext uri="{D42A27DB-BD31-4B8C-83A1-F6EECF244321}">
                <p14:modId xmlns:p14="http://schemas.microsoft.com/office/powerpoint/2010/main" val="1204441616"/>
              </p:ext>
            </p:extLst>
          </p:nvPr>
        </p:nvGraphicFramePr>
        <p:xfrm>
          <a:off x="3906520" y="946550"/>
          <a:ext cx="3134360" cy="2590800"/>
        </p:xfrm>
        <a:graphic>
          <a:graphicData uri="http://schemas.openxmlformats.org/drawingml/2006/table">
            <a:tbl>
              <a:tblPr firstRow="1" bandRow="1">
                <a:tableStyleId>{5C22544A-7EE6-4342-B048-85BDC9FD1C3A}</a:tableStyleId>
              </a:tblPr>
              <a:tblGrid>
                <a:gridCol w="3134360">
                  <a:extLst>
                    <a:ext uri="{9D8B030D-6E8A-4147-A177-3AD203B41FA5}">
                      <a16:colId xmlns:a16="http://schemas.microsoft.com/office/drawing/2014/main" val="1204446457"/>
                    </a:ext>
                  </a:extLst>
                </a:gridCol>
              </a:tblGrid>
              <a:tr h="370840">
                <a:tc>
                  <a:txBody>
                    <a:bodyPr/>
                    <a:lstStyle/>
                    <a:p>
                      <a:r>
                        <a:rPr lang="es-ES" sz="2800" dirty="0" smtClean="0"/>
                        <a:t>Usuario</a:t>
                      </a:r>
                      <a:endParaRPr lang="en-US" sz="2800" dirty="0"/>
                    </a:p>
                  </a:txBody>
                  <a:tcPr/>
                </a:tc>
                <a:extLst>
                  <a:ext uri="{0D108BD9-81ED-4DB2-BD59-A6C34878D82A}">
                    <a16:rowId xmlns:a16="http://schemas.microsoft.com/office/drawing/2014/main" val="2582339908"/>
                  </a:ext>
                </a:extLst>
              </a:tr>
              <a:tr h="370840">
                <a:tc>
                  <a:txBody>
                    <a:bodyPr/>
                    <a:lstStyle/>
                    <a:p>
                      <a:r>
                        <a:rPr lang="es-ES" sz="2800" dirty="0" err="1" smtClean="0"/>
                        <a:t>id_usuario</a:t>
                      </a:r>
                      <a:endParaRPr lang="en-US" sz="2800" dirty="0"/>
                    </a:p>
                  </a:txBody>
                  <a:tcPr/>
                </a:tc>
                <a:extLst>
                  <a:ext uri="{0D108BD9-81ED-4DB2-BD59-A6C34878D82A}">
                    <a16:rowId xmlns:a16="http://schemas.microsoft.com/office/drawing/2014/main" val="3656788316"/>
                  </a:ext>
                </a:extLst>
              </a:tr>
              <a:tr h="370840">
                <a:tc>
                  <a:txBody>
                    <a:bodyPr/>
                    <a:lstStyle/>
                    <a:p>
                      <a:r>
                        <a:rPr lang="es-ES" sz="2800" dirty="0" smtClean="0"/>
                        <a:t>nombre</a:t>
                      </a:r>
                      <a:endParaRPr lang="en-US" sz="2800" dirty="0"/>
                    </a:p>
                  </a:txBody>
                  <a:tcPr/>
                </a:tc>
                <a:extLst>
                  <a:ext uri="{0D108BD9-81ED-4DB2-BD59-A6C34878D82A}">
                    <a16:rowId xmlns:a16="http://schemas.microsoft.com/office/drawing/2014/main" val="3809272358"/>
                  </a:ext>
                </a:extLst>
              </a:tr>
              <a:tr h="344086">
                <a:tc>
                  <a:txBody>
                    <a:bodyPr/>
                    <a:lstStyle/>
                    <a:p>
                      <a:r>
                        <a:rPr lang="es-ES" sz="2800" dirty="0" smtClean="0"/>
                        <a:t>contraseña</a:t>
                      </a:r>
                    </a:p>
                  </a:txBody>
                  <a:tcPr/>
                </a:tc>
                <a:extLst>
                  <a:ext uri="{0D108BD9-81ED-4DB2-BD59-A6C34878D82A}">
                    <a16:rowId xmlns:a16="http://schemas.microsoft.com/office/drawing/2014/main" val="483044226"/>
                  </a:ext>
                </a:extLst>
              </a:tr>
              <a:tr h="370840">
                <a:tc>
                  <a:txBody>
                    <a:bodyPr/>
                    <a:lstStyle/>
                    <a:p>
                      <a:r>
                        <a:rPr lang="es-ES" sz="2800" dirty="0" smtClean="0"/>
                        <a:t>rol</a:t>
                      </a:r>
                      <a:endParaRPr lang="en-US" sz="2800" dirty="0"/>
                    </a:p>
                  </a:txBody>
                  <a:tcPr/>
                </a:tc>
                <a:extLst>
                  <a:ext uri="{0D108BD9-81ED-4DB2-BD59-A6C34878D82A}">
                    <a16:rowId xmlns:a16="http://schemas.microsoft.com/office/drawing/2014/main" val="504982448"/>
                  </a:ext>
                </a:extLst>
              </a:tr>
            </a:tbl>
          </a:graphicData>
        </a:graphic>
      </p:graphicFrame>
      <p:graphicFrame>
        <p:nvGraphicFramePr>
          <p:cNvPr id="13" name="Tabla 12"/>
          <p:cNvGraphicFramePr>
            <a:graphicFrameLocks noGrp="1"/>
          </p:cNvGraphicFramePr>
          <p:nvPr>
            <p:extLst>
              <p:ext uri="{D42A27DB-BD31-4B8C-83A1-F6EECF244321}">
                <p14:modId xmlns:p14="http://schemas.microsoft.com/office/powerpoint/2010/main" val="3196573940"/>
              </p:ext>
            </p:extLst>
          </p:nvPr>
        </p:nvGraphicFramePr>
        <p:xfrm>
          <a:off x="1932431" y="3779663"/>
          <a:ext cx="3948178" cy="2904600"/>
        </p:xfrm>
        <a:graphic>
          <a:graphicData uri="http://schemas.openxmlformats.org/drawingml/2006/table">
            <a:tbl>
              <a:tblPr firstRow="1" bandRow="1">
                <a:tableStyleId>{5C22544A-7EE6-4342-B048-85BDC9FD1C3A}</a:tableStyleId>
              </a:tblPr>
              <a:tblGrid>
                <a:gridCol w="3948178">
                  <a:extLst>
                    <a:ext uri="{9D8B030D-6E8A-4147-A177-3AD203B41FA5}">
                      <a16:colId xmlns:a16="http://schemas.microsoft.com/office/drawing/2014/main" val="1204446457"/>
                    </a:ext>
                  </a:extLst>
                </a:gridCol>
              </a:tblGrid>
              <a:tr h="580920">
                <a:tc>
                  <a:txBody>
                    <a:bodyPr/>
                    <a:lstStyle/>
                    <a:p>
                      <a:r>
                        <a:rPr lang="es-ES" sz="2800" dirty="0" smtClean="0"/>
                        <a:t>Trazas</a:t>
                      </a:r>
                      <a:endParaRPr lang="en-US" sz="2800" dirty="0"/>
                    </a:p>
                  </a:txBody>
                  <a:tcPr/>
                </a:tc>
                <a:extLst>
                  <a:ext uri="{0D108BD9-81ED-4DB2-BD59-A6C34878D82A}">
                    <a16:rowId xmlns:a16="http://schemas.microsoft.com/office/drawing/2014/main" val="2582339908"/>
                  </a:ext>
                </a:extLst>
              </a:tr>
              <a:tr h="580920">
                <a:tc>
                  <a:txBody>
                    <a:bodyPr/>
                    <a:lstStyle/>
                    <a:p>
                      <a:r>
                        <a:rPr lang="es-ES" sz="2800" dirty="0" err="1" smtClean="0"/>
                        <a:t>id_trazas</a:t>
                      </a:r>
                      <a:endParaRPr lang="en-US" sz="2800" dirty="0"/>
                    </a:p>
                  </a:txBody>
                  <a:tcPr/>
                </a:tc>
                <a:extLst>
                  <a:ext uri="{0D108BD9-81ED-4DB2-BD59-A6C34878D82A}">
                    <a16:rowId xmlns:a16="http://schemas.microsoft.com/office/drawing/2014/main" val="3656788316"/>
                  </a:ext>
                </a:extLst>
              </a:tr>
              <a:tr h="580920">
                <a:tc>
                  <a:txBody>
                    <a:bodyPr/>
                    <a:lstStyle/>
                    <a:p>
                      <a:r>
                        <a:rPr lang="es-ES" sz="2800" dirty="0" smtClean="0"/>
                        <a:t>tema</a:t>
                      </a:r>
                      <a:endParaRPr lang="en-US" sz="2800" dirty="0"/>
                    </a:p>
                  </a:txBody>
                  <a:tcPr/>
                </a:tc>
                <a:extLst>
                  <a:ext uri="{0D108BD9-81ED-4DB2-BD59-A6C34878D82A}">
                    <a16:rowId xmlns:a16="http://schemas.microsoft.com/office/drawing/2014/main" val="3809272358"/>
                  </a:ext>
                </a:extLst>
              </a:tr>
              <a:tr h="580920">
                <a:tc>
                  <a:txBody>
                    <a:bodyPr/>
                    <a:lstStyle/>
                    <a:p>
                      <a:r>
                        <a:rPr lang="es-ES" sz="2800" dirty="0" smtClean="0"/>
                        <a:t>fecha</a:t>
                      </a:r>
                    </a:p>
                  </a:txBody>
                  <a:tcPr/>
                </a:tc>
                <a:extLst>
                  <a:ext uri="{0D108BD9-81ED-4DB2-BD59-A6C34878D82A}">
                    <a16:rowId xmlns:a16="http://schemas.microsoft.com/office/drawing/2014/main" val="483044226"/>
                  </a:ext>
                </a:extLst>
              </a:tr>
              <a:tr h="580920">
                <a:tc>
                  <a:txBody>
                    <a:bodyPr/>
                    <a:lstStyle/>
                    <a:p>
                      <a:r>
                        <a:rPr lang="es-ES" sz="2800" dirty="0" err="1" smtClean="0"/>
                        <a:t>id_usuario</a:t>
                      </a:r>
                      <a:endParaRPr lang="en-US" sz="2800" dirty="0"/>
                    </a:p>
                  </a:txBody>
                  <a:tcPr/>
                </a:tc>
                <a:extLst>
                  <a:ext uri="{0D108BD9-81ED-4DB2-BD59-A6C34878D82A}">
                    <a16:rowId xmlns:a16="http://schemas.microsoft.com/office/drawing/2014/main" val="504982448"/>
                  </a:ext>
                </a:extLst>
              </a:tr>
            </a:tbl>
          </a:graphicData>
        </a:graphic>
      </p:graphicFrame>
      <p:graphicFrame>
        <p:nvGraphicFramePr>
          <p:cNvPr id="14" name="Tabla 13"/>
          <p:cNvGraphicFramePr>
            <a:graphicFrameLocks noGrp="1"/>
          </p:cNvGraphicFramePr>
          <p:nvPr>
            <p:extLst>
              <p:ext uri="{D42A27DB-BD31-4B8C-83A1-F6EECF244321}">
                <p14:modId xmlns:p14="http://schemas.microsoft.com/office/powerpoint/2010/main" val="3931774557"/>
              </p:ext>
            </p:extLst>
          </p:nvPr>
        </p:nvGraphicFramePr>
        <p:xfrm>
          <a:off x="7709407" y="946550"/>
          <a:ext cx="3427985" cy="3108960"/>
        </p:xfrm>
        <a:graphic>
          <a:graphicData uri="http://schemas.openxmlformats.org/drawingml/2006/table">
            <a:tbl>
              <a:tblPr firstRow="1" bandRow="1">
                <a:tableStyleId>{5C22544A-7EE6-4342-B048-85BDC9FD1C3A}</a:tableStyleId>
              </a:tblPr>
              <a:tblGrid>
                <a:gridCol w="3427985">
                  <a:extLst>
                    <a:ext uri="{9D8B030D-6E8A-4147-A177-3AD203B41FA5}">
                      <a16:colId xmlns:a16="http://schemas.microsoft.com/office/drawing/2014/main" val="3670489322"/>
                    </a:ext>
                  </a:extLst>
                </a:gridCol>
              </a:tblGrid>
              <a:tr h="370840">
                <a:tc>
                  <a:txBody>
                    <a:bodyPr/>
                    <a:lstStyle/>
                    <a:p>
                      <a:r>
                        <a:rPr lang="es-ES" sz="2800" dirty="0" smtClean="0"/>
                        <a:t>Modelo</a:t>
                      </a:r>
                      <a:endParaRPr lang="en-US" sz="2800" dirty="0"/>
                    </a:p>
                  </a:txBody>
                  <a:tcPr/>
                </a:tc>
                <a:extLst>
                  <a:ext uri="{0D108BD9-81ED-4DB2-BD59-A6C34878D82A}">
                    <a16:rowId xmlns:a16="http://schemas.microsoft.com/office/drawing/2014/main" val="1040730103"/>
                  </a:ext>
                </a:extLst>
              </a:tr>
              <a:tr h="370840">
                <a:tc>
                  <a:txBody>
                    <a:bodyPr/>
                    <a:lstStyle/>
                    <a:p>
                      <a:r>
                        <a:rPr lang="es-ES" sz="2800" dirty="0" err="1" smtClean="0"/>
                        <a:t>id_modelo</a:t>
                      </a:r>
                      <a:endParaRPr lang="en-US" sz="2800" dirty="0"/>
                    </a:p>
                  </a:txBody>
                  <a:tcPr/>
                </a:tc>
                <a:extLst>
                  <a:ext uri="{0D108BD9-81ED-4DB2-BD59-A6C34878D82A}">
                    <a16:rowId xmlns:a16="http://schemas.microsoft.com/office/drawing/2014/main" val="1048708080"/>
                  </a:ext>
                </a:extLst>
              </a:tr>
              <a:tr h="370840">
                <a:tc>
                  <a:txBody>
                    <a:bodyPr/>
                    <a:lstStyle/>
                    <a:p>
                      <a:r>
                        <a:rPr lang="es-ES" sz="2800" dirty="0" smtClean="0"/>
                        <a:t>precisión</a:t>
                      </a:r>
                    </a:p>
                  </a:txBody>
                  <a:tcPr/>
                </a:tc>
                <a:extLst>
                  <a:ext uri="{0D108BD9-81ED-4DB2-BD59-A6C34878D82A}">
                    <a16:rowId xmlns:a16="http://schemas.microsoft.com/office/drawing/2014/main" val="4199633402"/>
                  </a:ext>
                </a:extLst>
              </a:tr>
              <a:tr h="370840">
                <a:tc>
                  <a:txBody>
                    <a:bodyPr/>
                    <a:lstStyle/>
                    <a:p>
                      <a:r>
                        <a:rPr lang="es-ES" sz="2800" dirty="0" smtClean="0"/>
                        <a:t>exhaustividad</a:t>
                      </a:r>
                      <a:endParaRPr lang="en-US" sz="2800" dirty="0"/>
                    </a:p>
                  </a:txBody>
                  <a:tcPr/>
                </a:tc>
                <a:extLst>
                  <a:ext uri="{0D108BD9-81ED-4DB2-BD59-A6C34878D82A}">
                    <a16:rowId xmlns:a16="http://schemas.microsoft.com/office/drawing/2014/main" val="92707912"/>
                  </a:ext>
                </a:extLst>
              </a:tr>
              <a:tr h="370840">
                <a:tc>
                  <a:txBody>
                    <a:bodyPr/>
                    <a:lstStyle/>
                    <a:p>
                      <a:r>
                        <a:rPr lang="es-ES" sz="2800" dirty="0" smtClean="0"/>
                        <a:t>puntuación f1</a:t>
                      </a:r>
                      <a:endParaRPr lang="en-US" sz="2800" dirty="0"/>
                    </a:p>
                  </a:txBody>
                  <a:tcPr/>
                </a:tc>
                <a:extLst>
                  <a:ext uri="{0D108BD9-81ED-4DB2-BD59-A6C34878D82A}">
                    <a16:rowId xmlns:a16="http://schemas.microsoft.com/office/drawing/2014/main" val="1478667759"/>
                  </a:ext>
                </a:extLst>
              </a:tr>
              <a:tr h="370840">
                <a:tc>
                  <a:txBody>
                    <a:bodyPr/>
                    <a:lstStyle/>
                    <a:p>
                      <a:r>
                        <a:rPr lang="es-ES" sz="2800" dirty="0" smtClean="0"/>
                        <a:t>exactitud</a:t>
                      </a:r>
                      <a:endParaRPr lang="en-US" sz="2800" dirty="0"/>
                    </a:p>
                  </a:txBody>
                  <a:tcPr/>
                </a:tc>
                <a:extLst>
                  <a:ext uri="{0D108BD9-81ED-4DB2-BD59-A6C34878D82A}">
                    <a16:rowId xmlns:a16="http://schemas.microsoft.com/office/drawing/2014/main" val="3470831891"/>
                  </a:ext>
                </a:extLst>
              </a:tr>
            </a:tbl>
          </a:graphicData>
        </a:graphic>
      </p:graphicFrame>
    </p:spTree>
    <p:extLst>
      <p:ext uri="{BB962C8B-B14F-4D97-AF65-F5344CB8AC3E}">
        <p14:creationId xmlns:p14="http://schemas.microsoft.com/office/powerpoint/2010/main" val="237706813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260056" y="86181"/>
            <a:ext cx="10319551" cy="1446550"/>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Nueva entidad que el modelo no </a:t>
            </a:r>
            <a:r>
              <a:rPr lang="es-ES" sz="4400" dirty="0" smtClean="0">
                <a:ln w="0"/>
                <a:effectLst>
                  <a:outerShdw blurRad="38100" dist="19050" dir="2700000" algn="tl" rotWithShape="0">
                    <a:schemeClr val="dk1">
                      <a:alpha val="40000"/>
                    </a:schemeClr>
                  </a:outerShdw>
                </a:effectLst>
              </a:rPr>
              <a:t>reconoce: </a:t>
            </a:r>
            <a:r>
              <a:rPr lang="es-ES" sz="4400" dirty="0" err="1" smtClean="0">
                <a:ln w="0"/>
                <a:effectLst>
                  <a:outerShdw blurRad="38100" dist="19050" dir="2700000" algn="tl" rotWithShape="0">
                    <a:schemeClr val="dk1">
                      <a:alpha val="40000"/>
                    </a:schemeClr>
                  </a:outerShdw>
                </a:effectLst>
              </a:rPr>
              <a:t>teamacere</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3" name="Rectángulo 2"/>
          <p:cNvSpPr/>
          <p:nvPr/>
        </p:nvSpPr>
        <p:spPr>
          <a:xfrm>
            <a:off x="830406" y="2620066"/>
            <a:ext cx="9976104" cy="1200329"/>
          </a:xfrm>
          <a:prstGeom prst="rect">
            <a:avLst/>
          </a:prstGeom>
          <a:noFill/>
        </p:spPr>
        <p:txBody>
          <a:bodyPr wrap="square">
            <a:spAutoFit/>
          </a:bodyPr>
          <a:lstStyle/>
          <a:p>
            <a:pPr algn="just">
              <a:lnSpc>
                <a:spcPct val="150000"/>
              </a:lnSpc>
            </a:pPr>
            <a:r>
              <a:rPr lang="es-US" sz="2400" dirty="0" smtClean="0">
                <a:latin typeface="Arial" panose="020B0604020202020204" pitchFamily="34" charset="0"/>
                <a:ea typeface="Times New Roman" panose="02020603050405020304" pitchFamily="18" charset="0"/>
                <a:cs typeface="Times New Roman" panose="02020603050405020304" pitchFamily="18" charset="0"/>
              </a:rPr>
              <a:t>El equipo de pelota cubano, </a:t>
            </a:r>
            <a:r>
              <a:rPr lang="es-US" sz="2400" dirty="0" err="1" smtClean="0">
                <a:latin typeface="Arial" panose="020B0604020202020204" pitchFamily="34" charset="0"/>
                <a:ea typeface="Times New Roman" panose="02020603050405020304" pitchFamily="18" charset="0"/>
                <a:cs typeface="Times New Roman" panose="02020603050405020304" pitchFamily="18" charset="0"/>
              </a:rPr>
              <a:t>teamacere</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 perdió un juego contra el equipo de los Estados Unidos.</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ángulo 3"/>
          <p:cNvSpPr/>
          <p:nvPr/>
        </p:nvSpPr>
        <p:spPr>
          <a:xfrm>
            <a:off x="1792224" y="3268534"/>
            <a:ext cx="2276856" cy="551861"/>
          </a:xfrm>
          <a:prstGeom prst="rect">
            <a:avLst/>
          </a:prstGeom>
          <a:solidFill>
            <a:schemeClr val="accent6">
              <a:lumMod val="60000"/>
              <a:lumOff val="40000"/>
              <a:alpha val="3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 name="Conector recto 5"/>
          <p:cNvCxnSpPr/>
          <p:nvPr/>
        </p:nvCxnSpPr>
        <p:spPr>
          <a:xfrm>
            <a:off x="4727448" y="3145536"/>
            <a:ext cx="1600200" cy="0"/>
          </a:xfrm>
          <a:prstGeom prst="line">
            <a:avLst/>
          </a:prstGeom>
          <a:ln w="57150">
            <a:solidFill>
              <a:srgbClr val="FF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1438357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577372" y="83331"/>
            <a:ext cx="3089372" cy="769441"/>
          </a:xfrm>
          <a:prstGeom prst="rect">
            <a:avLst/>
          </a:prstGeom>
          <a:noFill/>
        </p:spPr>
        <p:txBody>
          <a:bodyPr wrap="none" lIns="91440" tIns="45720" rIns="91440" bIns="45720">
            <a:spAutoFit/>
          </a:bodyPr>
          <a:lstStyle/>
          <a:p>
            <a:pPr algn="ctr"/>
            <a:r>
              <a:rPr lang="es-ES" sz="4400" dirty="0">
                <a:ln w="0"/>
              </a:rPr>
              <a:t>I</a:t>
            </a:r>
            <a:r>
              <a:rPr lang="es-ES" sz="4400" b="0" cap="none" spc="0" dirty="0" smtClean="0">
                <a:ln w="0"/>
                <a:solidFill>
                  <a:schemeClr val="tx1"/>
                </a:solidFill>
              </a:rPr>
              <a:t>ntroducción</a:t>
            </a:r>
            <a:endParaRPr lang="es-ES" sz="4400" b="0" cap="none" spc="0" dirty="0">
              <a:ln w="0"/>
              <a:solidFill>
                <a:schemeClr val="tx1"/>
              </a:solidFill>
            </a:endParaRPr>
          </a:p>
        </p:txBody>
      </p:sp>
      <p:pic>
        <p:nvPicPr>
          <p:cNvPr id="3" name="Imagen 2"/>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286988" y="3549770"/>
            <a:ext cx="993989" cy="993989"/>
          </a:xfrm>
          <a:prstGeom prst="rect">
            <a:avLst/>
          </a:prstGeom>
          <a:ln>
            <a:solidFill>
              <a:schemeClr val="tx1"/>
            </a:solidFill>
          </a:ln>
        </p:spPr>
      </p:pic>
      <p:pic>
        <p:nvPicPr>
          <p:cNvPr id="4" name="Imagen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063618" y="3390425"/>
            <a:ext cx="1015325" cy="1015325"/>
          </a:xfrm>
          <a:prstGeom prst="rect">
            <a:avLst/>
          </a:prstGeom>
          <a:ln>
            <a:solidFill>
              <a:schemeClr val="tx1"/>
            </a:solidFill>
          </a:ln>
        </p:spPr>
      </p:pic>
      <p:pic>
        <p:nvPicPr>
          <p:cNvPr id="5" name="Imagen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5326613" y="967339"/>
            <a:ext cx="914741" cy="914741"/>
          </a:xfrm>
          <a:prstGeom prst="rect">
            <a:avLst/>
          </a:prstGeom>
          <a:ln>
            <a:solidFill>
              <a:schemeClr val="tx1"/>
            </a:solidFill>
          </a:ln>
        </p:spPr>
      </p:pic>
      <p:pic>
        <p:nvPicPr>
          <p:cNvPr id="6" name="Imagen 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1505962" y="954876"/>
            <a:ext cx="939665" cy="939665"/>
          </a:xfrm>
          <a:prstGeom prst="rect">
            <a:avLst/>
          </a:prstGeom>
          <a:ln>
            <a:solidFill>
              <a:schemeClr val="tx1"/>
            </a:solidFill>
          </a:ln>
        </p:spPr>
      </p:pic>
      <p:pic>
        <p:nvPicPr>
          <p:cNvPr id="8" name="Imagen 7"/>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264737" y="838633"/>
            <a:ext cx="977380" cy="1037843"/>
          </a:xfrm>
          <a:prstGeom prst="rect">
            <a:avLst/>
          </a:prstGeom>
          <a:ln>
            <a:solidFill>
              <a:schemeClr val="tx1"/>
            </a:solidFill>
          </a:ln>
        </p:spPr>
      </p:pic>
      <p:pic>
        <p:nvPicPr>
          <p:cNvPr id="9" name="Imagen 8"/>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8335067" y="3436028"/>
            <a:ext cx="1056134" cy="1056134"/>
          </a:xfrm>
          <a:prstGeom prst="rect">
            <a:avLst/>
          </a:prstGeom>
          <a:ln>
            <a:solidFill>
              <a:schemeClr val="tx1"/>
            </a:solidFill>
          </a:ln>
        </p:spPr>
      </p:pic>
      <p:sp>
        <p:nvSpPr>
          <p:cNvPr id="10" name="Rectángulo 9"/>
          <p:cNvSpPr/>
          <p:nvPr/>
        </p:nvSpPr>
        <p:spPr>
          <a:xfrm>
            <a:off x="4206584" y="1874708"/>
            <a:ext cx="3333477" cy="967957"/>
          </a:xfrm>
          <a:prstGeom prst="rect">
            <a:avLst/>
          </a:prstGeom>
        </p:spPr>
        <p:txBody>
          <a:bodyPr wrap="none">
            <a:spAutoFit/>
          </a:bodyPr>
          <a:lstStyle/>
          <a:p>
            <a:pPr algn="ctr">
              <a:lnSpc>
                <a:spcPct val="150000"/>
              </a:lnSpc>
            </a:pPr>
            <a:r>
              <a:rPr lang="es-ES" sz="2000" b="1" dirty="0" smtClean="0"/>
              <a:t>Reconocimiento de Entidades</a:t>
            </a:r>
          </a:p>
          <a:p>
            <a:pPr algn="ctr">
              <a:lnSpc>
                <a:spcPct val="150000"/>
              </a:lnSpc>
            </a:pPr>
            <a:r>
              <a:rPr lang="es-ES" sz="2000" b="1" dirty="0" smtClean="0"/>
              <a:t>Nombradas</a:t>
            </a:r>
            <a:endParaRPr lang="es-ES" sz="2000" b="1" dirty="0"/>
          </a:p>
        </p:txBody>
      </p:sp>
      <p:cxnSp>
        <p:nvCxnSpPr>
          <p:cNvPr id="14" name="Conector recto de flecha 13"/>
          <p:cNvCxnSpPr/>
          <p:nvPr/>
        </p:nvCxnSpPr>
        <p:spPr>
          <a:xfrm flipH="1">
            <a:off x="2596896" y="1505922"/>
            <a:ext cx="2532888"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Conector recto de flecha 14"/>
          <p:cNvCxnSpPr/>
          <p:nvPr/>
        </p:nvCxnSpPr>
        <p:spPr>
          <a:xfrm flipH="1">
            <a:off x="3345474" y="2783034"/>
            <a:ext cx="1452078" cy="1151268"/>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Conector recto de flecha 15"/>
          <p:cNvCxnSpPr/>
          <p:nvPr/>
        </p:nvCxnSpPr>
        <p:spPr>
          <a:xfrm>
            <a:off x="6370318" y="1505922"/>
            <a:ext cx="2773682" cy="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Conector recto de flecha 17"/>
          <p:cNvCxnSpPr/>
          <p:nvPr/>
        </p:nvCxnSpPr>
        <p:spPr>
          <a:xfrm>
            <a:off x="5786858" y="2901082"/>
            <a:ext cx="19582" cy="655934"/>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Conector recto de flecha 18"/>
          <p:cNvCxnSpPr/>
          <p:nvPr/>
        </p:nvCxnSpPr>
        <p:spPr>
          <a:xfrm>
            <a:off x="7155180" y="2746458"/>
            <a:ext cx="1074420" cy="989261"/>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3" name="Rectángulo 22"/>
          <p:cNvSpPr/>
          <p:nvPr/>
        </p:nvSpPr>
        <p:spPr>
          <a:xfrm>
            <a:off x="1104631" y="1930270"/>
            <a:ext cx="1794657" cy="506292"/>
          </a:xfrm>
          <a:prstGeom prst="rect">
            <a:avLst/>
          </a:prstGeom>
        </p:spPr>
        <p:txBody>
          <a:bodyPr wrap="none">
            <a:spAutoFit/>
          </a:bodyPr>
          <a:lstStyle/>
          <a:p>
            <a:pPr algn="ctr">
              <a:lnSpc>
                <a:spcPct val="150000"/>
              </a:lnSpc>
            </a:pPr>
            <a:r>
              <a:rPr lang="es-ES" sz="2000" b="1" dirty="0" smtClean="0"/>
              <a:t>Organizaciones</a:t>
            </a:r>
          </a:p>
        </p:txBody>
      </p:sp>
      <p:sp>
        <p:nvSpPr>
          <p:cNvPr id="24" name="Rectángulo 23"/>
          <p:cNvSpPr/>
          <p:nvPr/>
        </p:nvSpPr>
        <p:spPr>
          <a:xfrm>
            <a:off x="2120162" y="4321064"/>
            <a:ext cx="902235" cy="506292"/>
          </a:xfrm>
          <a:prstGeom prst="rect">
            <a:avLst/>
          </a:prstGeom>
        </p:spPr>
        <p:txBody>
          <a:bodyPr wrap="none">
            <a:spAutoFit/>
          </a:bodyPr>
          <a:lstStyle/>
          <a:p>
            <a:pPr algn="ctr">
              <a:lnSpc>
                <a:spcPct val="150000"/>
              </a:lnSpc>
            </a:pPr>
            <a:r>
              <a:rPr lang="es-ES" sz="2000" b="1" dirty="0" smtClean="0"/>
              <a:t>Fechas</a:t>
            </a:r>
          </a:p>
        </p:txBody>
      </p:sp>
      <p:sp>
        <p:nvSpPr>
          <p:cNvPr id="25" name="Rectángulo 24"/>
          <p:cNvSpPr/>
          <p:nvPr/>
        </p:nvSpPr>
        <p:spPr>
          <a:xfrm>
            <a:off x="5194187" y="4430612"/>
            <a:ext cx="1142429" cy="506292"/>
          </a:xfrm>
          <a:prstGeom prst="rect">
            <a:avLst/>
          </a:prstGeom>
        </p:spPr>
        <p:txBody>
          <a:bodyPr wrap="none">
            <a:spAutoFit/>
          </a:bodyPr>
          <a:lstStyle/>
          <a:p>
            <a:pPr algn="ctr">
              <a:lnSpc>
                <a:spcPct val="150000"/>
              </a:lnSpc>
            </a:pPr>
            <a:r>
              <a:rPr lang="es-ES" sz="2000" b="1" dirty="0" smtClean="0"/>
              <a:t>Personas</a:t>
            </a:r>
          </a:p>
        </p:txBody>
      </p:sp>
      <p:sp>
        <p:nvSpPr>
          <p:cNvPr id="26" name="Rectángulo 25"/>
          <p:cNvSpPr/>
          <p:nvPr/>
        </p:nvSpPr>
        <p:spPr>
          <a:xfrm>
            <a:off x="8114371" y="4390383"/>
            <a:ext cx="1497526" cy="506292"/>
          </a:xfrm>
          <a:prstGeom prst="rect">
            <a:avLst/>
          </a:prstGeom>
        </p:spPr>
        <p:txBody>
          <a:bodyPr wrap="none">
            <a:spAutoFit/>
          </a:bodyPr>
          <a:lstStyle/>
          <a:p>
            <a:pPr algn="ctr">
              <a:lnSpc>
                <a:spcPct val="150000"/>
              </a:lnSpc>
            </a:pPr>
            <a:r>
              <a:rPr lang="es-ES" sz="2000" b="1" dirty="0" smtClean="0"/>
              <a:t>Misceláneas</a:t>
            </a:r>
          </a:p>
        </p:txBody>
      </p:sp>
      <p:sp>
        <p:nvSpPr>
          <p:cNvPr id="27" name="Rectángulo 26"/>
          <p:cNvSpPr/>
          <p:nvPr/>
        </p:nvSpPr>
        <p:spPr>
          <a:xfrm>
            <a:off x="8863134" y="1820135"/>
            <a:ext cx="1693156" cy="506292"/>
          </a:xfrm>
          <a:prstGeom prst="rect">
            <a:avLst/>
          </a:prstGeom>
        </p:spPr>
        <p:txBody>
          <a:bodyPr wrap="none">
            <a:spAutoFit/>
          </a:bodyPr>
          <a:lstStyle/>
          <a:p>
            <a:pPr algn="ctr">
              <a:lnSpc>
                <a:spcPct val="150000"/>
              </a:lnSpc>
            </a:pPr>
            <a:r>
              <a:rPr lang="es-ES" sz="2000" b="1" dirty="0" smtClean="0"/>
              <a:t>Localizaciones</a:t>
            </a:r>
          </a:p>
        </p:txBody>
      </p:sp>
      <p:sp>
        <p:nvSpPr>
          <p:cNvPr id="28" name="Rectángulo 27"/>
          <p:cNvSpPr/>
          <p:nvPr/>
        </p:nvSpPr>
        <p:spPr>
          <a:xfrm>
            <a:off x="885270" y="5250865"/>
            <a:ext cx="9976104" cy="1200329"/>
          </a:xfrm>
          <a:prstGeom prst="rect">
            <a:avLst/>
          </a:prstGeom>
          <a:noFill/>
        </p:spPr>
        <p:txBody>
          <a:bodyPr wrap="square">
            <a:spAutoFit/>
          </a:bodyPr>
          <a:lstStyle/>
          <a:p>
            <a:pPr algn="just">
              <a:lnSpc>
                <a:spcPct val="150000"/>
              </a:lnSpc>
            </a:pPr>
            <a:r>
              <a:rPr lang="es-US" sz="2400" dirty="0" smtClean="0">
                <a:latin typeface="Arial" panose="020B0604020202020204" pitchFamily="34" charset="0"/>
                <a:ea typeface="Times New Roman" panose="02020603050405020304" pitchFamily="18" charset="0"/>
                <a:cs typeface="Times New Roman" panose="02020603050405020304" pitchFamily="18" charset="0"/>
              </a:rPr>
              <a:t>El presidente de </a:t>
            </a:r>
            <a:r>
              <a:rPr lang="es-US" sz="2400" b="1" dirty="0" smtClean="0">
                <a:latin typeface="Arial" panose="020B0604020202020204" pitchFamily="34" charset="0"/>
                <a:ea typeface="Times New Roman" panose="02020603050405020304" pitchFamily="18" charset="0"/>
                <a:cs typeface="Times New Roman" panose="02020603050405020304" pitchFamily="18" charset="0"/>
              </a:rPr>
              <a:t>Cuba</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 </a:t>
            </a:r>
            <a:r>
              <a:rPr lang="es-US" sz="2400" b="1" dirty="0" smtClean="0">
                <a:latin typeface="Arial" panose="020B0604020202020204" pitchFamily="34" charset="0"/>
                <a:ea typeface="Times New Roman" panose="02020603050405020304" pitchFamily="18" charset="0"/>
                <a:cs typeface="Times New Roman" panose="02020603050405020304" pitchFamily="18" charset="0"/>
              </a:rPr>
              <a:t>Miguel Díaz </a:t>
            </a:r>
            <a:r>
              <a:rPr lang="es-US" sz="2400" b="1" dirty="0" err="1" smtClean="0">
                <a:latin typeface="Arial" panose="020B0604020202020204" pitchFamily="34" charset="0"/>
                <a:ea typeface="Times New Roman" panose="02020603050405020304" pitchFamily="18" charset="0"/>
                <a:cs typeface="Times New Roman" panose="02020603050405020304" pitchFamily="18" charset="0"/>
              </a:rPr>
              <a:t>Canel</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 visitó el centro de desarrollo de software </a:t>
            </a:r>
            <a:r>
              <a:rPr lang="es-US" sz="2400" b="1" dirty="0" smtClean="0">
                <a:latin typeface="Arial" panose="020B0604020202020204" pitchFamily="34" charset="0"/>
                <a:ea typeface="Times New Roman" panose="02020603050405020304" pitchFamily="18" charset="0"/>
                <a:cs typeface="Times New Roman" panose="02020603050405020304" pitchFamily="18" charset="0"/>
              </a:rPr>
              <a:t>DATYS</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 en </a:t>
            </a:r>
            <a:r>
              <a:rPr lang="es-US" sz="2400" b="1" dirty="0" smtClean="0">
                <a:latin typeface="Arial" panose="020B0604020202020204" pitchFamily="34" charset="0"/>
                <a:ea typeface="Times New Roman" panose="02020603050405020304" pitchFamily="18" charset="0"/>
                <a:cs typeface="Times New Roman" panose="02020603050405020304" pitchFamily="18" charset="0"/>
              </a:rPr>
              <a:t>Santiago de Cuba </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el pasado </a:t>
            </a:r>
            <a:r>
              <a:rPr lang="es-US" sz="2400" b="1" dirty="0" smtClean="0">
                <a:latin typeface="Arial" panose="020B0604020202020204" pitchFamily="34" charset="0"/>
                <a:ea typeface="Times New Roman" panose="02020603050405020304" pitchFamily="18" charset="0"/>
                <a:cs typeface="Times New Roman" panose="02020603050405020304" pitchFamily="18" charset="0"/>
              </a:rPr>
              <a:t>10 de marzo</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17" name="Rectángulo 16"/>
          <p:cNvSpPr/>
          <p:nvPr/>
        </p:nvSpPr>
        <p:spPr>
          <a:xfrm>
            <a:off x="3272383" y="5299168"/>
            <a:ext cx="799130" cy="551861"/>
          </a:xfrm>
          <a:prstGeom prst="rect">
            <a:avLst/>
          </a:prstGeom>
          <a:solidFill>
            <a:srgbClr val="ED7D31">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ángulo 29"/>
          <p:cNvSpPr/>
          <p:nvPr/>
        </p:nvSpPr>
        <p:spPr>
          <a:xfrm>
            <a:off x="4089801" y="5858054"/>
            <a:ext cx="2640183" cy="551861"/>
          </a:xfrm>
          <a:prstGeom prst="rect">
            <a:avLst/>
          </a:prstGeom>
          <a:solidFill>
            <a:srgbClr val="ED7D31">
              <a:alpha val="30196"/>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ángulo 30"/>
          <p:cNvSpPr/>
          <p:nvPr/>
        </p:nvSpPr>
        <p:spPr>
          <a:xfrm>
            <a:off x="2622832" y="5867988"/>
            <a:ext cx="1043912" cy="551861"/>
          </a:xfrm>
          <a:prstGeom prst="rect">
            <a:avLst/>
          </a:prstGeom>
          <a:solidFill>
            <a:schemeClr val="accent1">
              <a:lumMod val="75000"/>
              <a:alpha val="3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ángulo 32"/>
          <p:cNvSpPr/>
          <p:nvPr/>
        </p:nvSpPr>
        <p:spPr>
          <a:xfrm>
            <a:off x="8149716" y="5868148"/>
            <a:ext cx="1917827" cy="551861"/>
          </a:xfrm>
          <a:prstGeom prst="rect">
            <a:avLst/>
          </a:prstGeom>
          <a:solidFill>
            <a:schemeClr val="accent4">
              <a:lumMod val="60000"/>
              <a:lumOff val="40000"/>
              <a:alpha val="3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Rectángulo 33"/>
          <p:cNvSpPr/>
          <p:nvPr/>
        </p:nvSpPr>
        <p:spPr>
          <a:xfrm>
            <a:off x="4148672" y="5278529"/>
            <a:ext cx="2640183" cy="551861"/>
          </a:xfrm>
          <a:prstGeom prst="rect">
            <a:avLst/>
          </a:prstGeom>
          <a:solidFill>
            <a:schemeClr val="accent6">
              <a:lumMod val="60000"/>
              <a:lumOff val="40000"/>
              <a:alpha val="30196"/>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8162764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n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9029" y="1798891"/>
            <a:ext cx="8391525" cy="4467225"/>
          </a:xfrm>
          <a:prstGeom prst="rect">
            <a:avLst/>
          </a:prstGeom>
        </p:spPr>
      </p:pic>
      <p:sp>
        <p:nvSpPr>
          <p:cNvPr id="4" name="Rectángulo 3"/>
          <p:cNvSpPr/>
          <p:nvPr/>
        </p:nvSpPr>
        <p:spPr>
          <a:xfrm>
            <a:off x="555692" y="1106422"/>
            <a:ext cx="10097067" cy="5660138"/>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5" name="Rectángulo 4"/>
          <p:cNvSpPr/>
          <p:nvPr/>
        </p:nvSpPr>
        <p:spPr>
          <a:xfrm>
            <a:off x="344966" y="192584"/>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Algoritmo generador de oraciones</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89272361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2"/>
          <p:cNvSpPr>
            <a:spLocks noChangeArrowheads="1"/>
          </p:cNvSpPr>
          <p:nvPr/>
        </p:nvSpPr>
        <p:spPr bwMode="auto">
          <a:xfrm>
            <a:off x="344966" y="1231813"/>
            <a:ext cx="11471881" cy="5115452"/>
          </a:xfrm>
          <a:prstGeom prst="rect">
            <a:avLst/>
          </a:prstGeom>
          <a:solidFill>
            <a:srgbClr val="282A36"/>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FF79C6"/>
                </a:solidFill>
                <a:latin typeface="Consolas" panose="020B0609020204030204" pitchFamily="49" charset="0"/>
              </a:rPr>
              <a:t> </a:t>
            </a:r>
            <a:r>
              <a:rPr lang="en-US" altLang="en-US" sz="1400" dirty="0" smtClean="0">
                <a:solidFill>
                  <a:srgbClr val="FF79C6"/>
                </a:solidFill>
                <a:latin typeface="Consolas" panose="020B0609020204030204" pitchFamily="49" charset="0"/>
              </a:rPr>
              <a:t>     </a:t>
            </a:r>
            <a:r>
              <a:rPr kumimoji="0" lang="en-US" altLang="en-US" sz="1400" b="0" i="0" u="none" strike="noStrike" cap="none" normalizeH="0" baseline="0" dirty="0" smtClean="0">
                <a:ln>
                  <a:noFill/>
                </a:ln>
                <a:solidFill>
                  <a:srgbClr val="FF79C6"/>
                </a:solidFill>
                <a:effectLst/>
                <a:latin typeface="Consolas" panose="020B0609020204030204" pitchFamily="49" charset="0"/>
              </a:rPr>
              <a:t>"text"</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"El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equipo</a:t>
            </a:r>
            <a:r>
              <a:rPr kumimoji="0" lang="en-US" altLang="en-US" sz="1400" b="0" i="0" u="none" strike="noStrike" cap="none" normalizeH="0" baseline="0" dirty="0" smtClean="0">
                <a:ln>
                  <a:noFill/>
                </a:ln>
                <a:solidFill>
                  <a:srgbClr val="50FA7B"/>
                </a:solidFill>
                <a:effectLst/>
                <a:latin typeface="Consolas" panose="020B0609020204030204" pitchFamily="49" charset="0"/>
              </a:rPr>
              <a:t> de pelota de Cuba,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teamacere</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está</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formado</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por</a:t>
            </a:r>
            <a:r>
              <a:rPr kumimoji="0" lang="en-US" altLang="en-US" sz="1400" b="0" i="0" u="none" strike="noStrike" cap="none" normalizeH="0" baseline="0" dirty="0" smtClean="0">
                <a:ln>
                  <a:noFill/>
                </a:ln>
                <a:solidFill>
                  <a:srgbClr val="50FA7B"/>
                </a:solidFill>
                <a:effectLst/>
                <a:latin typeface="Consolas" panose="020B0609020204030204" pitchFamily="49" charset="0"/>
              </a:rPr>
              <a:t> un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grupo</a:t>
            </a:r>
            <a:r>
              <a:rPr kumimoji="0" lang="en-US" altLang="en-US" sz="1400" b="0" i="0" u="none" strike="noStrike" cap="none" normalizeH="0" baseline="0" dirty="0" smtClean="0">
                <a:ln>
                  <a:noFill/>
                </a:ln>
                <a:solidFill>
                  <a:srgbClr val="50FA7B"/>
                </a:solidFill>
                <a:effectLst/>
                <a:latin typeface="Consolas" panose="020B0609020204030204" pitchFamily="49" charset="0"/>
              </a:rPr>
              <a:t> de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jugadores</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talentosos</a:t>
            </a:r>
            <a:r>
              <a:rPr kumimoji="0" lang="en-US" altLang="en-US" sz="1400" b="0" i="0" u="none" strike="noStrike" cap="none" normalizeH="0" baseline="0" dirty="0" smtClean="0">
                <a:ln>
                  <a:noFill/>
                </a:ln>
                <a:solidFill>
                  <a:srgbClr val="50FA7B"/>
                </a:solidFill>
                <a:effectLst/>
                <a:latin typeface="Consolas" panose="020B0609020204030204" pitchFamily="49" charset="0"/>
              </a:rPr>
              <a:t> y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entrenados</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por</a:t>
            </a:r>
            <a:r>
              <a:rPr kumimoji="0" lang="en-US" altLang="en-US" sz="1400" b="0" i="0" u="none" strike="noStrike" cap="none" normalizeH="0" baseline="0" dirty="0" smtClean="0">
                <a:ln>
                  <a:noFill/>
                </a:ln>
                <a:solidFill>
                  <a:srgbClr val="50FA7B"/>
                </a:solidFill>
                <a:effectLst/>
                <a:latin typeface="Consolas" panose="020B0609020204030204" pitchFamily="49" charset="0"/>
              </a:rPr>
              <a:t> el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experto</a:t>
            </a:r>
            <a:r>
              <a:rPr kumimoji="0" lang="en-US" altLang="en-US" sz="1400" b="0" i="0" u="none" strike="noStrike" cap="none" normalizeH="0" baseline="0" dirty="0" smtClean="0">
                <a:ln>
                  <a:noFill/>
                </a:ln>
                <a:solidFill>
                  <a:srgbClr val="50FA7B"/>
                </a:solidFill>
                <a:effectLst/>
                <a:latin typeface="Consolas" panose="020B0609020204030204" pitchFamily="49" charset="0"/>
              </a:rPr>
              <a:t> </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técnico</a:t>
            </a:r>
            <a:r>
              <a:rPr kumimoji="0" lang="en-US" altLang="en-US" sz="1400" b="0" i="0" u="none" strike="noStrike" cap="none" normalizeH="0" baseline="0" dirty="0" smtClean="0">
                <a:ln>
                  <a:noFill/>
                </a:ln>
                <a:solidFill>
                  <a:srgbClr val="50FA7B"/>
                </a:solidFill>
                <a:effectLst/>
                <a:latin typeface="Consolas" panose="020B0609020204030204" pitchFamily="49" charset="0"/>
              </a:rPr>
              <a:t>, Juan Carlos."</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F79C6"/>
                </a:solidFill>
                <a:effectLst/>
                <a:latin typeface="Consolas" panose="020B0609020204030204" pitchFamily="49" charset="0"/>
              </a:rPr>
              <a:t>      "entities"</a:t>
            </a:r>
            <a:r>
              <a:rPr kumimoji="0" lang="en-US" altLang="en-US" sz="1400" b="0" i="0" u="none" strike="noStrike" cap="none" normalizeH="0" baseline="0" dirty="0" smtClean="0">
                <a:ln>
                  <a:noFill/>
                </a:ln>
                <a:solidFill>
                  <a:srgbClr val="F8F8F2"/>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F8F8F2"/>
                </a:solidFill>
                <a:latin typeface="Consolas" panose="020B0609020204030204" pitchFamily="49" charset="0"/>
              </a:rPr>
              <a:t>	</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F8F8F2"/>
                </a:solidFill>
                <a:latin typeface="Consolas" panose="020B0609020204030204" pitchFamily="49" charset="0"/>
              </a:rPr>
              <a:t>	</a:t>
            </a:r>
            <a:r>
              <a:rPr lang="en-US" altLang="en-US" sz="1400" dirty="0" smtClean="0">
                <a:solidFill>
                  <a:srgbClr val="F8F8F2"/>
                </a:solidFill>
                <a:latin typeface="Consolas" panose="020B0609020204030204" pitchFamily="49" charset="0"/>
              </a:rPr>
              <a:t>   </a:t>
            </a:r>
            <a:r>
              <a:rPr kumimoji="0" lang="en-US" altLang="en-US" sz="1400" b="0" i="0" u="none" strike="noStrike" cap="none" normalizeH="0" baseline="0" dirty="0" smtClean="0">
                <a:ln>
                  <a:noFill/>
                </a:ln>
                <a:solidFill>
                  <a:srgbClr val="FF79C6"/>
                </a:solidFill>
                <a:effectLst/>
                <a:latin typeface="Consolas" panose="020B0609020204030204" pitchFamily="49" charset="0"/>
              </a:rPr>
              <a:t>"name"</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"Cuba"</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F79C6"/>
                </a:solidFill>
                <a:effectLst/>
                <a:latin typeface="Consolas" panose="020B0609020204030204" pitchFamily="49" charset="0"/>
              </a:rPr>
              <a:t>	   "start"</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23</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F79C6"/>
                </a:solidFill>
                <a:effectLst/>
                <a:latin typeface="Consolas" panose="020B0609020204030204" pitchFamily="49" charset="0"/>
              </a:rPr>
              <a:t> 	   "end"</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27</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F79C6"/>
                </a:solidFill>
                <a:effectLst/>
                <a:latin typeface="Consolas" panose="020B0609020204030204" pitchFamily="49" charset="0"/>
              </a:rPr>
              <a:t>	   "label"</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"LOC"</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F8F8F2"/>
                </a:solidFill>
                <a:latin typeface="Consolas" panose="020B0609020204030204" pitchFamily="49" charset="0"/>
              </a:rPr>
              <a:t>	</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"name"</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a:t>
            </a:r>
            <a:r>
              <a:rPr kumimoji="0" lang="en-US" altLang="en-US" sz="1400" b="0" i="0" u="none" strike="noStrike" cap="none" normalizeH="0" baseline="0" dirty="0" err="1" smtClean="0">
                <a:ln>
                  <a:noFill/>
                </a:ln>
                <a:solidFill>
                  <a:srgbClr val="50FA7B"/>
                </a:solidFill>
                <a:effectLst/>
                <a:latin typeface="Consolas" panose="020B0609020204030204" pitchFamily="49" charset="0"/>
              </a:rPr>
              <a:t>teamacere</a:t>
            </a:r>
            <a:r>
              <a:rPr kumimoji="0" lang="en-US" altLang="en-US" sz="1400" b="0" i="0" u="none" strike="noStrike" cap="none" normalizeH="0" baseline="0" dirty="0" smtClean="0">
                <a:ln>
                  <a:noFill/>
                </a:ln>
                <a:solidFill>
                  <a:srgbClr val="50FA7B"/>
                </a:solidFill>
                <a:effectLst/>
                <a:latin typeface="Consolas" panose="020B0609020204030204" pitchFamily="49" charset="0"/>
              </a:rPr>
              <a:t>"</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"start"</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29</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FF79C6"/>
                </a:solidFill>
                <a:effectLst/>
                <a:latin typeface="Consolas" panose="020B0609020204030204" pitchFamily="49" charset="0"/>
              </a:rPr>
              <a:t>"end"</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38</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"label"</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"ORG"</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lang="en-US" altLang="en-US" sz="1400" dirty="0">
                <a:solidFill>
                  <a:srgbClr val="FF79C6"/>
                </a:solidFill>
                <a:latin typeface="Consolas" panose="020B0609020204030204" pitchFamily="49" charset="0"/>
              </a:rPr>
              <a:t> </a:t>
            </a:r>
            <a:r>
              <a:rPr lang="en-US" altLang="en-US" sz="1400" dirty="0" smtClean="0">
                <a:solidFill>
                  <a:srgbClr val="FF79C6"/>
                </a:solidFill>
                <a:latin typeface="Consolas" panose="020B0609020204030204" pitchFamily="49" charset="0"/>
              </a:rPr>
              <a:t>  </a:t>
            </a:r>
            <a:r>
              <a:rPr kumimoji="0" lang="en-US" altLang="en-US" sz="1400" b="0" i="0" u="none" strike="noStrike" cap="none" normalizeH="0" baseline="0" dirty="0" smtClean="0">
                <a:ln>
                  <a:noFill/>
                </a:ln>
                <a:solidFill>
                  <a:srgbClr val="FF79C6"/>
                </a:solidFill>
                <a:effectLst/>
                <a:latin typeface="Consolas" panose="020B0609020204030204" pitchFamily="49" charset="0"/>
              </a:rPr>
              <a:t>"name"</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"Juan Carlos"</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"start"</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127</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"end"</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BD93F9"/>
                </a:solidFill>
                <a:effectLst/>
                <a:latin typeface="Consolas" panose="020B0609020204030204" pitchFamily="49" charset="0"/>
              </a:rPr>
              <a:t>138</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F79C6"/>
                </a:solidFill>
                <a:effectLst/>
                <a:latin typeface="Consolas" panose="020B0609020204030204" pitchFamily="49" charset="0"/>
              </a:rPr>
              <a:t>   "label"</a:t>
            </a:r>
            <a:r>
              <a:rPr kumimoji="0" lang="en-US" altLang="en-US" sz="1400" b="0" i="0" u="none" strike="noStrike" cap="none" normalizeH="0" baseline="0" dirty="0" smtClean="0">
                <a:ln>
                  <a:noFill/>
                </a:ln>
                <a:solidFill>
                  <a:srgbClr val="F8F8F2"/>
                </a:solidFill>
                <a:effectLst/>
                <a:latin typeface="Consolas" panose="020B0609020204030204" pitchFamily="49" charset="0"/>
              </a:rPr>
              <a:t>:</a:t>
            </a:r>
            <a:r>
              <a:rPr kumimoji="0" lang="en-US" altLang="en-US" sz="1400" b="0" i="0" u="none" strike="noStrike" cap="none" normalizeH="0" dirty="0" smtClean="0">
                <a:ln>
                  <a:noFill/>
                </a:ln>
                <a:solidFill>
                  <a:srgbClr val="F8F8F2"/>
                </a:solidFill>
                <a:effectLst/>
                <a:latin typeface="Consolas" panose="020B0609020204030204" pitchFamily="49" charset="0"/>
              </a:rPr>
              <a:t> </a:t>
            </a:r>
            <a:r>
              <a:rPr kumimoji="0" lang="en-US" altLang="en-US" sz="1400" b="0" i="0" u="none" strike="noStrike" cap="none" normalizeH="0" baseline="0" dirty="0" smtClean="0">
                <a:ln>
                  <a:noFill/>
                </a:ln>
                <a:solidFill>
                  <a:srgbClr val="50FA7B"/>
                </a:solidFill>
                <a:effectLst/>
                <a:latin typeface="Consolas" panose="020B0609020204030204" pitchFamily="49" charset="0"/>
              </a:rPr>
              <a:t>"PERSON"</a:t>
            </a: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lvl="2" eaLnBrk="0" fontAlgn="base" hangingPunct="0">
              <a:spcBef>
                <a:spcPct val="0"/>
              </a:spcBef>
              <a:spcAft>
                <a:spcPct val="0"/>
              </a:spcAft>
            </a:pPr>
            <a:r>
              <a:rPr kumimoji="0" lang="en-US" altLang="en-US" sz="1400" b="0" i="0" u="none" strike="noStrike" cap="none" normalizeH="0" baseline="0" dirty="0" smtClean="0">
                <a:ln>
                  <a:noFill/>
                </a:ln>
                <a:solidFill>
                  <a:srgbClr val="F8F8F2"/>
                </a:solidFill>
                <a:effectLst/>
                <a:latin typeface="Consolas" panose="020B0609020204030204" pitchFamily="49" charset="0"/>
              </a:rPr>
              <a: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8F8F2"/>
                </a:solidFill>
                <a:effectLst/>
                <a:latin typeface="Consolas" panose="020B0609020204030204" pitchFamily="49" charset="0"/>
              </a:rPr>
              <a:t>        ]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smtClean="0">
                <a:ln>
                  <a:noFill/>
                </a:ln>
                <a:solidFill>
                  <a:srgbClr val="F8F8F2"/>
                </a:solidFill>
                <a:effectLst/>
                <a:latin typeface="Consolas" panose="020B0609020204030204" pitchFamily="49" charset="0"/>
              </a:rPr>
              <a:t>}</a:t>
            </a:r>
            <a:endParaRPr kumimoji="0" lang="en-US" altLang="en-US" sz="1400" b="0" i="0" u="none" strike="noStrike" cap="none" normalizeH="0" baseline="0" dirty="0" smtClean="0">
              <a:ln>
                <a:noFill/>
              </a:ln>
              <a:solidFill>
                <a:schemeClr val="tx1"/>
              </a:solidFill>
              <a:effectLst/>
              <a:latin typeface="Arial" panose="020B0604020202020204" pitchFamily="34" charset="0"/>
            </a:endParaRPr>
          </a:p>
        </p:txBody>
      </p:sp>
      <p:sp>
        <p:nvSpPr>
          <p:cNvPr id="3" name="Rectángulo 2"/>
          <p:cNvSpPr/>
          <p:nvPr/>
        </p:nvSpPr>
        <p:spPr>
          <a:xfrm>
            <a:off x="344966" y="192584"/>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Ejemplo de oración generada</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62504672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1796249" y="4715131"/>
            <a:ext cx="3055465" cy="646331"/>
          </a:xfrm>
          <a:prstGeom prst="rect">
            <a:avLst/>
          </a:prstGeom>
          <a:noFill/>
        </p:spPr>
        <p:txBody>
          <a:bodyPr wrap="square" lIns="91440" tIns="45720" rIns="91440" bIns="45720">
            <a:spAutoFit/>
          </a:bodyPr>
          <a:lstStyle/>
          <a:p>
            <a:r>
              <a:rPr lang="es-ES" sz="3600" dirty="0" smtClean="0">
                <a:ln w="0"/>
                <a:effectLst>
                  <a:outerShdw blurRad="38100" dist="19050" dir="2700000" algn="tl" rotWithShape="0">
                    <a:schemeClr val="dk1">
                      <a:alpha val="40000"/>
                    </a:schemeClr>
                  </a:outerShdw>
                </a:effectLst>
              </a:rPr>
              <a:t>Despierto</a:t>
            </a:r>
            <a:endParaRPr lang="es-ES" sz="3600" b="0" cap="none" spc="0" dirty="0">
              <a:ln w="0"/>
              <a:effectLst>
                <a:outerShdw blurRad="38100" dist="19050" dir="2700000" algn="tl" rotWithShape="0">
                  <a:schemeClr val="dk1">
                    <a:alpha val="40000"/>
                  </a:schemeClr>
                </a:outerShdw>
              </a:effectLst>
            </a:endParaRPr>
          </a:p>
        </p:txBody>
      </p:sp>
      <p:sp>
        <p:nvSpPr>
          <p:cNvPr id="4" name="Rectángulo 3"/>
          <p:cNvSpPr/>
          <p:nvPr/>
        </p:nvSpPr>
        <p:spPr>
          <a:xfrm>
            <a:off x="631269" y="933899"/>
            <a:ext cx="3333477" cy="96795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wrap="none">
            <a:spAutoFit/>
          </a:bodyPr>
          <a:lstStyle/>
          <a:p>
            <a:pPr algn="ctr">
              <a:lnSpc>
                <a:spcPct val="150000"/>
              </a:lnSpc>
            </a:pPr>
            <a:r>
              <a:rPr lang="es-ES" sz="2000" b="1" dirty="0" smtClean="0"/>
              <a:t>Reconocimiento de Entidades</a:t>
            </a:r>
          </a:p>
          <a:p>
            <a:pPr algn="ctr">
              <a:lnSpc>
                <a:spcPct val="150000"/>
              </a:lnSpc>
            </a:pPr>
            <a:r>
              <a:rPr lang="es-ES" sz="2000" b="1" dirty="0" smtClean="0"/>
              <a:t>Nombradas</a:t>
            </a:r>
            <a:endParaRPr lang="es-ES" sz="2000" b="1" dirty="0"/>
          </a:p>
        </p:txBody>
      </p:sp>
      <p:sp>
        <p:nvSpPr>
          <p:cNvPr id="6" name="Rectángulo 5"/>
          <p:cNvSpPr/>
          <p:nvPr/>
        </p:nvSpPr>
        <p:spPr>
          <a:xfrm>
            <a:off x="5778786" y="679338"/>
            <a:ext cx="5614638" cy="1694695"/>
          </a:xfrm>
          <a:prstGeom prst="rect">
            <a:avLst/>
          </a:prstGeom>
          <a:ln w="28575">
            <a:solidFill>
              <a:schemeClr val="tx1">
                <a:lumMod val="95000"/>
                <a:lumOff val="5000"/>
              </a:schemeClr>
            </a:solidFill>
          </a:ln>
        </p:spPr>
        <p:txBody>
          <a:bodyPr wrap="square">
            <a:spAutoFit/>
          </a:bodyPr>
          <a:lstStyle/>
          <a:p>
            <a:pPr marR="0" lvl="0" algn="just">
              <a:lnSpc>
                <a:spcPct val="150000"/>
              </a:lnSpc>
              <a:spcBef>
                <a:spcPts val="0"/>
              </a:spcBef>
              <a:spcAft>
                <a:spcPts val="0"/>
              </a:spcAft>
            </a:pPr>
            <a:r>
              <a:rPr lang="es-US" sz="2400" dirty="0" smtClean="0"/>
              <a:t>Pérdida </a:t>
            </a:r>
            <a:r>
              <a:rPr lang="es-US" sz="2400" dirty="0"/>
              <a:t>de habilidades o conocimientos previamente </a:t>
            </a:r>
            <a:r>
              <a:rPr lang="es-US" sz="2400" dirty="0" smtClean="0"/>
              <a:t>adquiridos, </a:t>
            </a:r>
            <a:r>
              <a:rPr lang="es-US" sz="2400" dirty="0"/>
              <a:t>por un modelo de IA cuando se le enseña nuevas tareas</a:t>
            </a:r>
            <a:endParaRPr lang="es-ES" sz="2400" dirty="0" smtClean="0">
              <a:latin typeface="Arial" panose="020B0604020202020204" pitchFamily="34" charset="0"/>
              <a:ea typeface="Calibri" panose="020F0502020204030204" pitchFamily="34" charset="0"/>
              <a:cs typeface="Times New Roman" panose="02020603050405020304" pitchFamily="18" charset="0"/>
            </a:endParaRPr>
          </a:p>
        </p:txBody>
      </p:sp>
      <p:sp>
        <p:nvSpPr>
          <p:cNvPr id="7" name="Flecha derecha 6"/>
          <p:cNvSpPr/>
          <p:nvPr/>
        </p:nvSpPr>
        <p:spPr>
          <a:xfrm>
            <a:off x="4121370" y="1143558"/>
            <a:ext cx="1161288" cy="54864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ángulo 11"/>
          <p:cNvSpPr/>
          <p:nvPr/>
        </p:nvSpPr>
        <p:spPr>
          <a:xfrm>
            <a:off x="424649" y="3042082"/>
            <a:ext cx="10968775" cy="646331"/>
          </a:xfrm>
          <a:prstGeom prst="rect">
            <a:avLst/>
          </a:prstGeom>
          <a:noFill/>
        </p:spPr>
        <p:txBody>
          <a:bodyPr wrap="square" lIns="91440" tIns="45720" rIns="91440" bIns="45720">
            <a:spAutoFit/>
          </a:bodyPr>
          <a:lstStyle/>
          <a:p>
            <a:r>
              <a:rPr lang="es-ES" sz="3600" dirty="0" smtClean="0">
                <a:ln w="0"/>
                <a:effectLst>
                  <a:outerShdw blurRad="38100" dist="19050" dir="2700000" algn="tl" rotWithShape="0">
                    <a:schemeClr val="dk1">
                      <a:alpha val="40000"/>
                    </a:schemeClr>
                  </a:outerShdw>
                </a:effectLst>
              </a:rPr>
              <a:t>Método de aprendizaje consolidado “despierto y sueño”</a:t>
            </a:r>
            <a:endParaRPr lang="es-ES" sz="3600" b="0" cap="none" spc="0" dirty="0">
              <a:ln w="0"/>
              <a:solidFill>
                <a:schemeClr val="tx1"/>
              </a:solidFill>
              <a:effectLst>
                <a:outerShdw blurRad="38100" dist="19050" dir="2700000" algn="tl" rotWithShape="0">
                  <a:schemeClr val="dk1">
                    <a:alpha val="40000"/>
                  </a:schemeClr>
                </a:outerShdw>
              </a:effectLst>
            </a:endParaRPr>
          </a:p>
        </p:txBody>
      </p:sp>
      <p:sp>
        <p:nvSpPr>
          <p:cNvPr id="13" name="Rectángulo 12"/>
          <p:cNvSpPr/>
          <p:nvPr/>
        </p:nvSpPr>
        <p:spPr>
          <a:xfrm>
            <a:off x="1008105" y="3786147"/>
            <a:ext cx="3732844" cy="2766693"/>
          </a:xfrm>
          <a:prstGeom prst="rect">
            <a:avLst/>
          </a:prstGeom>
          <a:solidFill>
            <a:srgbClr val="2E75B6">
              <a:alpha val="20000"/>
            </a:srgbClr>
          </a:solidFill>
          <a:ln>
            <a:solidFill>
              <a:schemeClr val="bg2">
                <a:lumMod val="10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14" name="Rectángulo 13"/>
          <p:cNvSpPr/>
          <p:nvPr/>
        </p:nvSpPr>
        <p:spPr>
          <a:xfrm>
            <a:off x="577049" y="180392"/>
            <a:ext cx="10319551" cy="646331"/>
          </a:xfrm>
          <a:prstGeom prst="rect">
            <a:avLst/>
          </a:prstGeom>
          <a:noFill/>
        </p:spPr>
        <p:txBody>
          <a:bodyPr wrap="square" lIns="91440" tIns="45720" rIns="91440" bIns="45720">
            <a:spAutoFit/>
          </a:bodyPr>
          <a:lstStyle/>
          <a:p>
            <a:r>
              <a:rPr lang="es-ES" sz="3600" dirty="0" smtClean="0">
                <a:ln w="0"/>
                <a:effectLst>
                  <a:outerShdw blurRad="38100" dist="19050" dir="2700000" algn="tl" rotWithShape="0">
                    <a:schemeClr val="dk1">
                      <a:alpha val="40000"/>
                    </a:schemeClr>
                  </a:outerShdw>
                </a:effectLst>
              </a:rPr>
              <a:t>Olvido Catastrófico</a:t>
            </a:r>
            <a:endParaRPr lang="es-ES" sz="3600" b="0" cap="none" spc="0" dirty="0">
              <a:ln w="0"/>
              <a:solidFill>
                <a:schemeClr val="tx1"/>
              </a:solidFill>
              <a:effectLst>
                <a:outerShdw blurRad="38100" dist="19050" dir="2700000" algn="tl" rotWithShape="0">
                  <a:schemeClr val="dk1">
                    <a:alpha val="40000"/>
                  </a:schemeClr>
                </a:outerShdw>
              </a:effectLst>
            </a:endParaRPr>
          </a:p>
        </p:txBody>
      </p:sp>
      <p:sp>
        <p:nvSpPr>
          <p:cNvPr id="15" name="Rectángulo 14"/>
          <p:cNvSpPr/>
          <p:nvPr/>
        </p:nvSpPr>
        <p:spPr>
          <a:xfrm>
            <a:off x="5584424" y="3826130"/>
            <a:ext cx="3732844" cy="2766693"/>
          </a:xfrm>
          <a:prstGeom prst="rect">
            <a:avLst/>
          </a:prstGeom>
          <a:solidFill>
            <a:srgbClr val="F38585"/>
          </a:solid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6" name="Rectángulo 15"/>
          <p:cNvSpPr/>
          <p:nvPr/>
        </p:nvSpPr>
        <p:spPr>
          <a:xfrm>
            <a:off x="6621233" y="4715130"/>
            <a:ext cx="3055465" cy="646331"/>
          </a:xfrm>
          <a:prstGeom prst="rect">
            <a:avLst/>
          </a:prstGeom>
          <a:noFill/>
        </p:spPr>
        <p:txBody>
          <a:bodyPr wrap="square" lIns="91440" tIns="45720" rIns="91440" bIns="45720">
            <a:spAutoFit/>
          </a:bodyPr>
          <a:lstStyle/>
          <a:p>
            <a:r>
              <a:rPr lang="es-ES" sz="3600" dirty="0" smtClean="0">
                <a:ln w="0"/>
                <a:effectLst>
                  <a:outerShdw blurRad="38100" dist="19050" dir="2700000" algn="tl" rotWithShape="0">
                    <a:schemeClr val="dk1">
                      <a:alpha val="40000"/>
                    </a:schemeClr>
                  </a:outerShdw>
                </a:effectLst>
              </a:rPr>
              <a:t>Sueño</a:t>
            </a:r>
            <a:endParaRPr lang="es-ES" sz="36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7905146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ángulo 2"/>
          <p:cNvSpPr/>
          <p:nvPr/>
        </p:nvSpPr>
        <p:spPr>
          <a:xfrm>
            <a:off x="424649" y="2799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Funcionamiento del sistema</a:t>
            </a:r>
            <a:endParaRPr lang="es-ES" sz="4400" b="0" cap="none" spc="0" dirty="0">
              <a:ln w="0"/>
              <a:solidFill>
                <a:schemeClr val="tx1"/>
              </a:solidFill>
              <a:effectLst>
                <a:outerShdw blurRad="38100" dist="19050" dir="2700000" algn="tl" rotWithShape="0">
                  <a:schemeClr val="dk1">
                    <a:alpha val="40000"/>
                  </a:schemeClr>
                </a:outerShdw>
              </a:effectLst>
            </a:endParaRPr>
          </a:p>
        </p:txBody>
      </p:sp>
      <p:pic>
        <p:nvPicPr>
          <p:cNvPr id="5" name="FormatFactory Multiplexar prueba al+prueba al+prueba 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566928" y="797433"/>
            <a:ext cx="10527792" cy="5921883"/>
          </a:xfrm>
          <a:prstGeom prst="rect">
            <a:avLst/>
          </a:prstGeom>
        </p:spPr>
      </p:pic>
    </p:spTree>
    <p:extLst>
      <p:ext uri="{BB962C8B-B14F-4D97-AF65-F5344CB8AC3E}">
        <p14:creationId xmlns:p14="http://schemas.microsoft.com/office/powerpoint/2010/main" val="46400150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ángulo 4"/>
          <p:cNvSpPr/>
          <p:nvPr/>
        </p:nvSpPr>
        <p:spPr>
          <a:xfrm>
            <a:off x="424649" y="2799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Conclusiones</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4" name="Rectángulo 3"/>
          <p:cNvSpPr/>
          <p:nvPr/>
        </p:nvSpPr>
        <p:spPr>
          <a:xfrm>
            <a:off x="395006" y="1057584"/>
            <a:ext cx="11292840" cy="5016758"/>
          </a:xfrm>
          <a:prstGeom prst="rect">
            <a:avLst/>
          </a:prstGeom>
        </p:spPr>
        <p:txBody>
          <a:bodyPr wrap="square">
            <a:spAutoFit/>
          </a:bodyPr>
          <a:lstStyle/>
          <a:p>
            <a:pPr marL="285750" indent="-285750">
              <a:buFont typeface="Wingdings" panose="05000000000000000000" pitchFamily="2" charset="2"/>
              <a:buChar char="Ø"/>
            </a:pPr>
            <a:r>
              <a:rPr lang="es-ES" sz="2000" dirty="0" smtClean="0"/>
              <a:t>Se realizó un estudio </a:t>
            </a:r>
            <a:r>
              <a:rPr lang="es-ES" sz="2000" dirty="0"/>
              <a:t>del estado del arte de las técnicas de reconocimiento de entidades </a:t>
            </a:r>
            <a:r>
              <a:rPr lang="es-ES" sz="2000" dirty="0" smtClean="0"/>
              <a:t>nombradas, </a:t>
            </a:r>
            <a:r>
              <a:rPr lang="es-ES" sz="2000" dirty="0"/>
              <a:t>las herramientas de Procesamiento de Lenguaje Natural (Spacy</a:t>
            </a:r>
            <a:r>
              <a:rPr lang="es-ES" sz="2000" dirty="0" smtClean="0"/>
              <a:t>) y de las propuestas </a:t>
            </a:r>
            <a:r>
              <a:rPr lang="es-ES" sz="2000" dirty="0"/>
              <a:t>de grandes modelos de lenguajes y su uso en la generación de </a:t>
            </a:r>
            <a:r>
              <a:rPr lang="es-ES" sz="2000" dirty="0" smtClean="0"/>
              <a:t>oraciones.</a:t>
            </a:r>
            <a:endParaRPr lang="es-ES" sz="2000" dirty="0"/>
          </a:p>
          <a:p>
            <a:pPr lvl="0"/>
            <a:endParaRPr lang="en-US" sz="2000" dirty="0"/>
          </a:p>
          <a:p>
            <a:pPr marL="285750" lvl="0" indent="-285750">
              <a:buFont typeface="Wingdings" panose="05000000000000000000" pitchFamily="2" charset="2"/>
              <a:buChar char="Ø"/>
            </a:pPr>
            <a:r>
              <a:rPr lang="es-ES" sz="2000" dirty="0" smtClean="0"/>
              <a:t>Se analizó el </a:t>
            </a:r>
            <a:r>
              <a:rPr lang="es-ES" sz="2000" dirty="0"/>
              <a:t>modelo de indexación de información en Elasticsearch de la empresa DATYS</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smtClean="0"/>
              <a:t>Se diseñó una </a:t>
            </a:r>
            <a:r>
              <a:rPr lang="es-ES" sz="2000" dirty="0"/>
              <a:t>propuesta para el reconocimiento de entidades en información </a:t>
            </a:r>
            <a:r>
              <a:rPr lang="es-ES" sz="2000" dirty="0" smtClean="0"/>
              <a:t>indexada </a:t>
            </a:r>
            <a:r>
              <a:rPr lang="es-ES" sz="2000" dirty="0"/>
              <a:t>en Elasticsearch según los requerimientos de la empresa DATYS para el procesamiento de información</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smtClean="0"/>
              <a:t>Se implementó el sistema </a:t>
            </a:r>
            <a:r>
              <a:rPr lang="es-ES" sz="2000" dirty="0"/>
              <a:t>diseñado para el reconocimiento de entidades nombradas y la generación de datos de entrenamiento</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smtClean="0"/>
              <a:t>Se realizaron pruebas </a:t>
            </a:r>
            <a:r>
              <a:rPr lang="es-ES" sz="2000" dirty="0"/>
              <a:t>de </a:t>
            </a:r>
            <a:r>
              <a:rPr lang="es-ES" sz="2000" dirty="0" smtClean="0"/>
              <a:t>las propuestas </a:t>
            </a:r>
            <a:r>
              <a:rPr lang="es-ES" sz="2000" dirty="0"/>
              <a:t>del modelo y sistema implementado</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smtClean="0"/>
              <a:t>Se evaluó </a:t>
            </a:r>
            <a:r>
              <a:rPr lang="es-ES" sz="2000" dirty="0"/>
              <a:t>por la empresa </a:t>
            </a:r>
            <a:r>
              <a:rPr lang="es-ES" sz="2000" dirty="0" err="1"/>
              <a:t>Datys</a:t>
            </a:r>
            <a:r>
              <a:rPr lang="es-ES" sz="2000" dirty="0"/>
              <a:t> </a:t>
            </a:r>
            <a:r>
              <a:rPr lang="es-ES" sz="2000" dirty="0" smtClean="0"/>
              <a:t>el </a:t>
            </a:r>
            <a:r>
              <a:rPr lang="es-ES" sz="2000" dirty="0"/>
              <a:t>sistema </a:t>
            </a:r>
            <a:r>
              <a:rPr lang="es-ES" sz="2000" dirty="0" smtClean="0"/>
              <a:t>implementado cumpliendo con los requerimientos de la empresa.</a:t>
            </a:r>
            <a:endParaRPr lang="en-US" sz="2000" dirty="0"/>
          </a:p>
        </p:txBody>
      </p:sp>
    </p:spTree>
    <p:extLst>
      <p:ext uri="{BB962C8B-B14F-4D97-AF65-F5344CB8AC3E}">
        <p14:creationId xmlns:p14="http://schemas.microsoft.com/office/powerpoint/2010/main" val="2306007775"/>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2799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Aval del Centro de </a:t>
            </a:r>
            <a:r>
              <a:rPr lang="es-ES" sz="4400" dirty="0" err="1" smtClean="0">
                <a:ln w="0"/>
                <a:effectLst>
                  <a:outerShdw blurRad="38100" dist="19050" dir="2700000" algn="tl" rotWithShape="0">
                    <a:schemeClr val="dk1">
                      <a:alpha val="40000"/>
                    </a:schemeClr>
                  </a:outerShdw>
                </a:effectLst>
              </a:rPr>
              <a:t>Datys</a:t>
            </a:r>
            <a:endParaRPr lang="es-ES" sz="4400" b="0" cap="none" spc="0" dirty="0">
              <a:ln w="0"/>
              <a:solidFill>
                <a:schemeClr val="tx1"/>
              </a:solidFill>
              <a:effectLst>
                <a:outerShdw blurRad="38100" dist="19050" dir="2700000" algn="tl" rotWithShape="0">
                  <a:schemeClr val="dk1">
                    <a:alpha val="40000"/>
                  </a:schemeClr>
                </a:outerShdw>
              </a:effectLst>
            </a:endParaRPr>
          </a:p>
        </p:txBody>
      </p:sp>
      <p:pic>
        <p:nvPicPr>
          <p:cNvPr id="3" name="Imagen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5252" y="0"/>
            <a:ext cx="5416748" cy="6858000"/>
          </a:xfrm>
          <a:prstGeom prst="rect">
            <a:avLst/>
          </a:prstGeom>
        </p:spPr>
      </p:pic>
    </p:spTree>
    <p:extLst>
      <p:ext uri="{BB962C8B-B14F-4D97-AF65-F5344CB8AC3E}">
        <p14:creationId xmlns:p14="http://schemas.microsoft.com/office/powerpoint/2010/main" val="36175948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24649" y="1062472"/>
            <a:ext cx="10707624" cy="3970318"/>
          </a:xfrm>
          <a:prstGeom prst="rect">
            <a:avLst/>
          </a:prstGeom>
        </p:spPr>
        <p:txBody>
          <a:bodyPr wrap="square">
            <a:spAutoFit/>
          </a:bodyPr>
          <a:lstStyle/>
          <a:p>
            <a:pPr marL="342900" marR="0" lvl="0" indent="-342900" algn="just">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Times New Roman" panose="02020603050405020304" pitchFamily="18" charset="0"/>
                <a:cs typeface="Times New Roman" panose="02020603050405020304" pitchFamily="18" charset="0"/>
              </a:rPr>
              <a:t>Integrar más funcionalidades al sistema como la posibilidad de tener varios modelos de procesamiento de lenguaje natural para realizar otras tareas como la traducción de texto, el análisis de sentimientos en las oraciones, similitud en textos</a:t>
            </a:r>
            <a:r>
              <a:rPr lang="es-ES" sz="2400" dirty="0" smtClean="0">
                <a:latin typeface="Arial" panose="020B0604020202020204" pitchFamily="34" charset="0"/>
                <a:ea typeface="Times New Roman" panose="02020603050405020304" pitchFamily="18" charset="0"/>
                <a:cs typeface="Times New Roman" panose="02020603050405020304" pitchFamily="18" charset="0"/>
              </a:rPr>
              <a:t>.</a:t>
            </a:r>
          </a:p>
          <a:p>
            <a:pPr marL="342900" marR="0" lvl="0" indent="-342900" algn="just">
              <a:lnSpc>
                <a:spcPct val="150000"/>
              </a:lnSpc>
              <a:spcBef>
                <a:spcPts val="0"/>
              </a:spcBef>
              <a:spcAft>
                <a:spcPts val="0"/>
              </a:spcAft>
              <a:buFont typeface="Wingdings" panose="05000000000000000000" pitchFamily="2" charset="2"/>
              <a:buChar char=""/>
            </a:pP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Times New Roman" panose="02020603050405020304" pitchFamily="18" charset="0"/>
                <a:cs typeface="Times New Roman" panose="02020603050405020304" pitchFamily="18" charset="0"/>
              </a:rPr>
              <a:t>Integrar modelos de reconocimiento de entidades nombradas en otros idiomas como inglés, francés, portugués.</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424649" y="27992"/>
            <a:ext cx="10319551" cy="769441"/>
          </a:xfrm>
          <a:prstGeom prst="rect">
            <a:avLst/>
          </a:prstGeom>
          <a:noFill/>
        </p:spPr>
        <p:txBody>
          <a:bodyPr wrap="square" lIns="91440" tIns="45720" rIns="91440" bIns="45720">
            <a:spAutoFit/>
          </a:bodyPr>
          <a:lstStyle/>
          <a:p>
            <a:r>
              <a:rPr lang="es-ES" sz="4400" dirty="0" smtClean="0">
                <a:ln w="0"/>
                <a:effectLst>
                  <a:outerShdw blurRad="38100" dist="19050" dir="2700000" algn="tl" rotWithShape="0">
                    <a:schemeClr val="dk1">
                      <a:alpha val="40000"/>
                    </a:schemeClr>
                  </a:outerShdw>
                </a:effectLst>
              </a:rPr>
              <a:t>Recomendaciones</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174755391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9DC66159-C388-4239-B779-8B52EB223B9F}"/>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6329"/>
            <a:ext cx="3494314" cy="6858000"/>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pic>
        <p:nvPicPr>
          <p:cNvPr id="3" name="Picture 2">
            <a:extLst>
              <a:ext uri="{FF2B5EF4-FFF2-40B4-BE49-F238E27FC236}">
                <a16:creationId xmlns:a16="http://schemas.microsoft.com/office/drawing/2014/main" id="{88495DEA-FEBE-4103-85AD-41859F53FD3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637902" y="144680"/>
            <a:ext cx="2328863" cy="625475"/>
          </a:xfrm>
          <a:prstGeom prst="rect">
            <a:avLst/>
          </a:prstGeom>
          <a:noFill/>
          <a:ln>
            <a:noFill/>
          </a:ln>
          <a:effectLst/>
          <a:extLst>
            <a:ext uri="{909E8E84-426E-40DD-AFC4-6F175D3DCCD1}">
              <a14:hiddenFill xmlns:a14="http://schemas.microsoft.com/office/drawing/2010/main">
                <a:blipFill dpi="0" rotWithShape="0">
                  <a:blip/>
                  <a:srcRect/>
                  <a:stretch>
                    <a:fillRect/>
                  </a:stretch>
                </a:blip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pic>
      <p:sp>
        <p:nvSpPr>
          <p:cNvPr id="4" name="Text Box 3">
            <a:extLst>
              <a:ext uri="{FF2B5EF4-FFF2-40B4-BE49-F238E27FC236}">
                <a16:creationId xmlns:a16="http://schemas.microsoft.com/office/drawing/2014/main" id="{E1923479-41EA-4291-AA4D-9AA7710E0BC2}"/>
              </a:ext>
            </a:extLst>
          </p:cNvPr>
          <p:cNvSpPr txBox="1">
            <a:spLocks noChangeArrowheads="1"/>
          </p:cNvSpPr>
          <p:nvPr/>
        </p:nvSpPr>
        <p:spPr bwMode="auto">
          <a:xfrm>
            <a:off x="3611879" y="945885"/>
            <a:ext cx="8138161" cy="2125839"/>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9pPr>
          </a:lstStyle>
          <a:p>
            <a:pPr algn="ctr"/>
            <a:r>
              <a:rPr lang="es-ES" sz="2600" b="1" dirty="0">
                <a:solidFill>
                  <a:schemeClr val="tx1"/>
                </a:solidFill>
                <a:ea typeface="Calibri" panose="020F0502020204030204" pitchFamily="34" charset="0"/>
              </a:rPr>
              <a:t>Sistema informático para el análisis  de entidades nombradas  en el procesamiento de documentos digitales en la empresa DATYS</a:t>
            </a:r>
            <a:endParaRPr lang="es-ES" sz="2600" b="1" dirty="0">
              <a:solidFill>
                <a:schemeClr val="tx1"/>
              </a:solidFill>
            </a:endParaRPr>
          </a:p>
          <a:p>
            <a:pPr algn="ctr"/>
            <a:endParaRPr lang="es-ES" sz="2600" b="1" dirty="0" smtClean="0">
              <a:solidFill>
                <a:schemeClr val="tx1"/>
              </a:solidFill>
            </a:endParaRPr>
          </a:p>
          <a:p>
            <a:pPr eaLnBrk="1" hangingPunct="1">
              <a:buSzPct val="100000"/>
            </a:pPr>
            <a:endParaRPr lang="es-ES" altLang="es-MX" sz="2800" b="1" dirty="0">
              <a:solidFill>
                <a:srgbClr val="000000"/>
              </a:solidFill>
              <a:latin typeface="Calibri" panose="020F0502020204030204" pitchFamily="34" charset="0"/>
            </a:endParaRPr>
          </a:p>
        </p:txBody>
      </p:sp>
      <p:sp>
        <p:nvSpPr>
          <p:cNvPr id="5" name="CuadroTexto 4">
            <a:extLst>
              <a:ext uri="{FF2B5EF4-FFF2-40B4-BE49-F238E27FC236}">
                <a16:creationId xmlns:a16="http://schemas.microsoft.com/office/drawing/2014/main" id="{34929A58-3F91-74DA-6F65-147BB2BDD97E}"/>
              </a:ext>
            </a:extLst>
          </p:cNvPr>
          <p:cNvSpPr txBox="1"/>
          <p:nvPr/>
        </p:nvSpPr>
        <p:spPr>
          <a:xfrm>
            <a:off x="4683492" y="2308735"/>
            <a:ext cx="5676439" cy="2492990"/>
          </a:xfrm>
          <a:prstGeom prst="rect">
            <a:avLst/>
          </a:prstGeom>
          <a:noFill/>
        </p:spPr>
        <p:txBody>
          <a:bodyPr wrap="square">
            <a:spAutoFit/>
          </a:bodyPr>
          <a:lstStyle/>
          <a:p>
            <a:pPr algn="ctr"/>
            <a:r>
              <a:rPr lang="es-ES" sz="2400" b="1" dirty="0">
                <a:latin typeface="Calibri" panose="020F0502020204030204" pitchFamily="34" charset="0"/>
                <a:cs typeface="Calibri" panose="020F0502020204030204" pitchFamily="34" charset="0"/>
              </a:rPr>
              <a:t>Autor</a:t>
            </a:r>
          </a:p>
          <a:p>
            <a:pPr algn="ctr"/>
            <a:r>
              <a:rPr lang="es-ES" sz="2400" b="1" dirty="0" smtClean="0">
                <a:latin typeface="Calibri" panose="020F0502020204030204" pitchFamily="34" charset="0"/>
                <a:cs typeface="Calibri" panose="020F0502020204030204" pitchFamily="34" charset="0"/>
              </a:rPr>
              <a:t>Luis Andrés </a:t>
            </a:r>
            <a:r>
              <a:rPr lang="es-ES" sz="2400" b="1" dirty="0" err="1" smtClean="0">
                <a:latin typeface="Calibri" panose="020F0502020204030204" pitchFamily="34" charset="0"/>
                <a:cs typeface="Calibri" panose="020F0502020204030204" pitchFamily="34" charset="0"/>
              </a:rPr>
              <a:t>Licea</a:t>
            </a:r>
            <a:r>
              <a:rPr lang="es-ES" sz="2400" b="1" dirty="0" smtClean="0">
                <a:latin typeface="Calibri" panose="020F0502020204030204" pitchFamily="34" charset="0"/>
                <a:cs typeface="Calibri" panose="020F0502020204030204" pitchFamily="34" charset="0"/>
              </a:rPr>
              <a:t> Berenguer</a:t>
            </a:r>
            <a:endParaRPr lang="es-ES" sz="2400" b="1" dirty="0">
              <a:latin typeface="Calibri" panose="020F0502020204030204" pitchFamily="34" charset="0"/>
              <a:cs typeface="Calibri" panose="020F0502020204030204" pitchFamily="34" charset="0"/>
            </a:endParaRPr>
          </a:p>
          <a:p>
            <a:pPr algn="ctr"/>
            <a:r>
              <a:rPr lang="es-ES" sz="2000" b="1" dirty="0">
                <a:latin typeface="Calibri" panose="020F0502020204030204" pitchFamily="34" charset="0"/>
                <a:cs typeface="Calibri" panose="020F0502020204030204" pitchFamily="34" charset="0"/>
              </a:rPr>
              <a:t>Tutor </a:t>
            </a:r>
          </a:p>
          <a:p>
            <a:pPr algn="ctr"/>
            <a:r>
              <a:rPr lang="es-ES" sz="2000" b="1" dirty="0" err="1" smtClean="0">
                <a:latin typeface="Calibri" panose="020F0502020204030204" pitchFamily="34" charset="0"/>
                <a:cs typeface="Calibri" panose="020F0502020204030204" pitchFamily="34" charset="0"/>
              </a:rPr>
              <a:t>Dr.C</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Dionis</a:t>
            </a:r>
            <a:r>
              <a:rPr lang="es-ES" sz="2000" b="1" dirty="0" smtClean="0">
                <a:latin typeface="Calibri" panose="020F0502020204030204" pitchFamily="34" charset="0"/>
                <a:cs typeface="Calibri" panose="020F0502020204030204" pitchFamily="34" charset="0"/>
              </a:rPr>
              <a:t> López Ramos</a:t>
            </a:r>
            <a:endParaRPr lang="es-ES" sz="2000" b="1" dirty="0">
              <a:latin typeface="Calibri" panose="020F0502020204030204" pitchFamily="34" charset="0"/>
              <a:cs typeface="Calibri" panose="020F0502020204030204" pitchFamily="34" charset="0"/>
            </a:endParaRPr>
          </a:p>
          <a:p>
            <a:pPr algn="ctr"/>
            <a:r>
              <a:rPr lang="es-ES" sz="2000" b="1" dirty="0" err="1">
                <a:latin typeface="Calibri" panose="020F0502020204030204" pitchFamily="34" charset="0"/>
                <a:cs typeface="Calibri" panose="020F0502020204030204" pitchFamily="34" charset="0"/>
              </a:rPr>
              <a:t>MSc</a:t>
            </a:r>
            <a:r>
              <a:rPr lang="es-ES" sz="2000" b="1" dirty="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Jose</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Ernaldo</a:t>
            </a:r>
            <a:r>
              <a:rPr lang="es-ES" sz="2000" b="1" dirty="0" smtClean="0">
                <a:latin typeface="Calibri" panose="020F0502020204030204" pitchFamily="34" charset="0"/>
                <a:cs typeface="Calibri" panose="020F0502020204030204" pitchFamily="34" charset="0"/>
              </a:rPr>
              <a:t> </a:t>
            </a:r>
            <a:r>
              <a:rPr lang="es-ES" sz="2000" b="1" dirty="0" err="1" smtClean="0">
                <a:latin typeface="Calibri" panose="020F0502020204030204" pitchFamily="34" charset="0"/>
                <a:cs typeface="Calibri" panose="020F0502020204030204" pitchFamily="34" charset="0"/>
              </a:rPr>
              <a:t>Cruzata</a:t>
            </a:r>
            <a:r>
              <a:rPr lang="es-ES" sz="2000" b="1" dirty="0" smtClean="0">
                <a:latin typeface="Calibri" panose="020F0502020204030204" pitchFamily="34" charset="0"/>
                <a:cs typeface="Calibri" panose="020F0502020204030204" pitchFamily="34" charset="0"/>
              </a:rPr>
              <a:t> Ferrer</a:t>
            </a:r>
          </a:p>
          <a:p>
            <a:pPr algn="ctr"/>
            <a:endParaRPr lang="es-ES" sz="2000" b="1" dirty="0">
              <a:latin typeface="Calibri" panose="020F0502020204030204" pitchFamily="34" charset="0"/>
              <a:cs typeface="Calibri" panose="020F0502020204030204" pitchFamily="34" charset="0"/>
            </a:endParaRPr>
          </a:p>
          <a:p>
            <a:pPr algn="ctr"/>
            <a:endParaRPr lang="es-ES" sz="2800" b="1" dirty="0">
              <a:latin typeface="Calibri" panose="020F0502020204030204" pitchFamily="34" charset="0"/>
              <a:cs typeface="Calibri" panose="020F0502020204030204" pitchFamily="34" charset="0"/>
            </a:endParaRPr>
          </a:p>
        </p:txBody>
      </p:sp>
      <p:sp>
        <p:nvSpPr>
          <p:cNvPr id="6" name="Text Box 3">
            <a:extLst>
              <a:ext uri="{FF2B5EF4-FFF2-40B4-BE49-F238E27FC236}">
                <a16:creationId xmlns:a16="http://schemas.microsoft.com/office/drawing/2014/main" id="{47DE047C-BC85-4E10-D7FE-79155DC5475E}"/>
              </a:ext>
            </a:extLst>
          </p:cNvPr>
          <p:cNvSpPr txBox="1">
            <a:spLocks noChangeArrowheads="1"/>
          </p:cNvSpPr>
          <p:nvPr/>
        </p:nvSpPr>
        <p:spPr bwMode="auto">
          <a:xfrm>
            <a:off x="3616777" y="4646757"/>
            <a:ext cx="8224703" cy="2064284"/>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3465A4"/>
                </a:solidFill>
                <a:round/>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lIns="90000" tIns="46800" rIns="90000" bIns="46800">
            <a:spAutoFit/>
          </a:bodyPr>
          <a:lstStyle>
            <a:lvl1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1pPr>
            <a:lvl2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2pPr>
            <a:lvl3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3pPr>
            <a:lvl4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4pPr>
            <a:lvl5pPr>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5pPr>
            <a:lvl6pPr marL="25146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6pPr>
            <a:lvl7pPr marL="29718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7pPr>
            <a:lvl8pPr marL="34290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8pPr>
            <a:lvl9pPr marL="3886200" indent="-228600" defTabSz="449263" eaLnBrk="0" fontAlgn="base" hangingPunct="0">
              <a:spcBef>
                <a:spcPct val="0"/>
              </a:spcBef>
              <a:spcAft>
                <a:spcPct val="0"/>
              </a:spcAft>
              <a:tabLst>
                <a:tab pos="0" algn="l"/>
                <a:tab pos="447675" algn="l"/>
                <a:tab pos="896938" algn="l"/>
                <a:tab pos="1346200" algn="l"/>
                <a:tab pos="1795463" algn="l"/>
                <a:tab pos="2244725" algn="l"/>
                <a:tab pos="2693988" algn="l"/>
                <a:tab pos="3143250" algn="l"/>
                <a:tab pos="3592513" algn="l"/>
                <a:tab pos="4041775" algn="l"/>
                <a:tab pos="4491038" algn="l"/>
                <a:tab pos="4940300" algn="l"/>
                <a:tab pos="5389563" algn="l"/>
                <a:tab pos="5838825" algn="l"/>
                <a:tab pos="6288088" algn="l"/>
                <a:tab pos="6737350" algn="l"/>
                <a:tab pos="7186613" algn="l"/>
                <a:tab pos="7635875" algn="l"/>
                <a:tab pos="8085138" algn="l"/>
                <a:tab pos="8534400" algn="l"/>
                <a:tab pos="8983663" algn="l"/>
              </a:tabLst>
              <a:defRPr>
                <a:solidFill>
                  <a:schemeClr val="bg1"/>
                </a:solidFill>
                <a:latin typeface="Arial" panose="020B0604020202020204" pitchFamily="34" charset="0"/>
                <a:cs typeface="Arial" panose="020B0604020202020204" pitchFamily="34" charset="0"/>
              </a:defRPr>
            </a:lvl9pPr>
          </a:lstStyle>
          <a:p>
            <a:pPr algn="ctr"/>
            <a:r>
              <a:rPr lang="es-ES" b="1" dirty="0">
                <a:solidFill>
                  <a:schemeClr val="tx1"/>
                </a:solidFill>
                <a:effectLst/>
                <a:ea typeface="Calibri" panose="020F0502020204030204" pitchFamily="34" charset="0"/>
              </a:rPr>
              <a:t>Facultad de Ingeniería en Telecomunicaciones, Informática y Biom</a:t>
            </a:r>
            <a:r>
              <a:rPr lang="es-ES" b="1" dirty="0">
                <a:solidFill>
                  <a:schemeClr val="tx1"/>
                </a:solidFill>
                <a:ea typeface="Calibri" panose="020F0502020204030204" pitchFamily="34" charset="0"/>
              </a:rPr>
              <a:t>édica</a:t>
            </a:r>
            <a:endParaRPr lang="es-ES" b="1" dirty="0">
              <a:solidFill>
                <a:schemeClr val="tx1"/>
              </a:solidFill>
              <a:effectLst/>
              <a:ea typeface="Calibri" panose="020F0502020204030204" pitchFamily="34" charset="0"/>
            </a:endParaRPr>
          </a:p>
          <a:p>
            <a:pPr algn="ctr"/>
            <a:r>
              <a:rPr lang="es-ES" b="1" dirty="0">
                <a:solidFill>
                  <a:schemeClr val="tx1"/>
                </a:solidFill>
                <a:ea typeface="Calibri" panose="020F0502020204030204" pitchFamily="34" charset="0"/>
              </a:rPr>
              <a:t>Departamento de Ingeniería Informática</a:t>
            </a:r>
          </a:p>
          <a:p>
            <a:pPr algn="ctr"/>
            <a:r>
              <a:rPr lang="es-ES" b="1" dirty="0">
                <a:solidFill>
                  <a:schemeClr val="tx1"/>
                </a:solidFill>
                <a:effectLst/>
                <a:ea typeface="Calibri" panose="020F0502020204030204" pitchFamily="34" charset="0"/>
              </a:rPr>
              <a:t>Proyecto </a:t>
            </a:r>
            <a:r>
              <a:rPr lang="es-ES" b="1" dirty="0">
                <a:solidFill>
                  <a:schemeClr val="tx1"/>
                </a:solidFill>
                <a:ea typeface="Calibri" panose="020F0502020204030204" pitchFamily="34" charset="0"/>
              </a:rPr>
              <a:t>de Investigación </a:t>
            </a:r>
          </a:p>
          <a:p>
            <a:pPr algn="ctr"/>
            <a:endParaRPr lang="es-ES" sz="2600" b="1" dirty="0">
              <a:solidFill>
                <a:schemeClr val="tx1"/>
              </a:solidFill>
            </a:endParaRPr>
          </a:p>
          <a:p>
            <a:pPr algn="ctr"/>
            <a:r>
              <a:rPr lang="es-ES" sz="2000" b="1" dirty="0">
                <a:solidFill>
                  <a:schemeClr val="tx1"/>
                </a:solidFill>
              </a:rPr>
              <a:t>Santiago de Cuba, </a:t>
            </a:r>
            <a:r>
              <a:rPr lang="es-ES" sz="2000" b="1" dirty="0" smtClean="0">
                <a:solidFill>
                  <a:schemeClr val="tx1"/>
                </a:solidFill>
              </a:rPr>
              <a:t>abril, 2024</a:t>
            </a:r>
            <a:endParaRPr lang="es-ES" sz="2000" b="1" dirty="0">
              <a:solidFill>
                <a:schemeClr val="tx1"/>
              </a:solidFill>
            </a:endParaRPr>
          </a:p>
          <a:p>
            <a:pPr eaLnBrk="1" hangingPunct="1">
              <a:buSzPct val="100000"/>
            </a:pPr>
            <a:endParaRPr lang="es-ES" altLang="es-MX" sz="2800" b="1" dirty="0">
              <a:solidFill>
                <a:srgbClr val="000000"/>
              </a:solidFill>
              <a:latin typeface="Calibri" panose="020F0502020204030204" pitchFamily="34" charset="0"/>
            </a:endParaRPr>
          </a:p>
        </p:txBody>
      </p:sp>
    </p:spTree>
    <p:extLst>
      <p:ext uri="{BB962C8B-B14F-4D97-AF65-F5344CB8AC3E}">
        <p14:creationId xmlns:p14="http://schemas.microsoft.com/office/powerpoint/2010/main" val="336486673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ángulo 3"/>
          <p:cNvSpPr/>
          <p:nvPr/>
        </p:nvSpPr>
        <p:spPr>
          <a:xfrm>
            <a:off x="391101" y="193455"/>
            <a:ext cx="4992713" cy="769441"/>
          </a:xfrm>
          <a:prstGeom prst="rect">
            <a:avLst/>
          </a:prstGeom>
          <a:noFill/>
        </p:spPr>
        <p:txBody>
          <a:bodyPr wrap="none" lIns="91440" tIns="45720" rIns="91440" bIns="45720">
            <a:spAutoFit/>
          </a:bodyPr>
          <a:lstStyle/>
          <a:p>
            <a:pPr algn="ctr"/>
            <a:r>
              <a:rPr lang="es-ES" sz="4400" b="0" cap="none" spc="0" dirty="0" smtClean="0">
                <a:ln w="0"/>
                <a:solidFill>
                  <a:schemeClr val="tx1"/>
                </a:solidFill>
                <a:effectLst>
                  <a:outerShdw blurRad="38100" dist="19050" dir="2700000" algn="tl" rotWithShape="0">
                    <a:schemeClr val="dk1">
                      <a:alpha val="40000"/>
                    </a:schemeClr>
                  </a:outerShdw>
                </a:effectLst>
              </a:rPr>
              <a:t>Situación </a:t>
            </a:r>
            <a:r>
              <a:rPr lang="es-ES" sz="4400" b="0" cap="none" spc="0" dirty="0" err="1" smtClean="0">
                <a:ln w="0"/>
                <a:solidFill>
                  <a:schemeClr val="tx1"/>
                </a:solidFill>
                <a:effectLst>
                  <a:outerShdw blurRad="38100" dist="19050" dir="2700000" algn="tl" rotWithShape="0">
                    <a:schemeClr val="dk1">
                      <a:alpha val="40000"/>
                    </a:schemeClr>
                  </a:outerShdw>
                </a:effectLst>
              </a:rPr>
              <a:t>Problémica</a:t>
            </a:r>
            <a:endParaRPr lang="es-ES" sz="4400" b="0" cap="none" spc="0" dirty="0">
              <a:ln w="0"/>
              <a:solidFill>
                <a:schemeClr val="tx1"/>
              </a:solidFill>
              <a:effectLst>
                <a:outerShdw blurRad="38100" dist="19050" dir="2700000" algn="tl" rotWithShape="0">
                  <a:schemeClr val="dk1">
                    <a:alpha val="40000"/>
                  </a:schemeClr>
                </a:outerShdw>
              </a:effectLst>
            </a:endParaRPr>
          </a:p>
        </p:txBody>
      </p:sp>
      <p:pic>
        <p:nvPicPr>
          <p:cNvPr id="5" name="Imagen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5803" y="1813091"/>
            <a:ext cx="1869361" cy="1869361"/>
          </a:xfrm>
          <a:prstGeom prst="rect">
            <a:avLst/>
          </a:prstGeom>
        </p:spPr>
      </p:pic>
      <p:pic>
        <p:nvPicPr>
          <p:cNvPr id="7" name="Imagen 6"/>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420412" y="1325879"/>
            <a:ext cx="3554461" cy="2761489"/>
          </a:xfrm>
          <a:prstGeom prst="rect">
            <a:avLst/>
          </a:prstGeom>
          <a:ln>
            <a:noFill/>
          </a:ln>
        </p:spPr>
      </p:pic>
      <p:sp>
        <p:nvSpPr>
          <p:cNvPr id="9" name="Rectángulo 8"/>
          <p:cNvSpPr/>
          <p:nvPr/>
        </p:nvSpPr>
        <p:spPr>
          <a:xfrm>
            <a:off x="555693" y="1106422"/>
            <a:ext cx="3732844" cy="3273554"/>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0" name="Rectángulo 9"/>
          <p:cNvSpPr/>
          <p:nvPr/>
        </p:nvSpPr>
        <p:spPr>
          <a:xfrm>
            <a:off x="7242029" y="1106422"/>
            <a:ext cx="3732844" cy="3273554"/>
          </a:xfrm>
          <a:prstGeom prst="rect">
            <a:avLst/>
          </a:prstGeom>
          <a:noFill/>
          <a:ln w="19050" cap="flat" cmpd="sng" algn="ctr">
            <a:solidFill>
              <a:schemeClr val="dk1"/>
            </a:solidFill>
            <a:prstDash val="solid"/>
            <a:round/>
            <a:headEnd type="none" w="med" len="med"/>
            <a:tailEnd type="none" w="med" len="med"/>
          </a:ln>
        </p:spPr>
        <p:style>
          <a:lnRef idx="0">
            <a:scrgbClr r="0" g="0" b="0"/>
          </a:lnRef>
          <a:fillRef idx="0">
            <a:scrgbClr r="0" g="0" b="0"/>
          </a:fillRef>
          <a:effectRef idx="0">
            <a:scrgbClr r="0" g="0" b="0"/>
          </a:effectRef>
          <a:fontRef idx="minor">
            <a:schemeClr val="dk1"/>
          </a:fontRef>
        </p:style>
        <p:txBody>
          <a:bodyPr rtlCol="0" anchor="ctr"/>
          <a:lstStyle/>
          <a:p>
            <a:pPr algn="ctr"/>
            <a:endParaRPr lang="en-US"/>
          </a:p>
        </p:txBody>
      </p:sp>
      <p:sp>
        <p:nvSpPr>
          <p:cNvPr id="11" name="Rectángulo 10"/>
          <p:cNvSpPr/>
          <p:nvPr/>
        </p:nvSpPr>
        <p:spPr>
          <a:xfrm>
            <a:off x="1580077" y="3682452"/>
            <a:ext cx="1659365" cy="553998"/>
          </a:xfrm>
          <a:prstGeom prst="rect">
            <a:avLst/>
          </a:prstGeom>
          <a:solidFill>
            <a:schemeClr val="bg1"/>
          </a:solidFill>
          <a:ln w="19050">
            <a:solidFill>
              <a:schemeClr val="tx1"/>
            </a:solidFill>
          </a:ln>
        </p:spPr>
        <p:txBody>
          <a:bodyPr wrap="none">
            <a:spAutoFit/>
          </a:bodyPr>
          <a:lstStyle/>
          <a:p>
            <a:pPr algn="ctr">
              <a:lnSpc>
                <a:spcPct val="150000"/>
              </a:lnSpc>
            </a:pPr>
            <a:r>
              <a:rPr lang="es-ES" sz="2000" b="1" dirty="0" smtClean="0"/>
              <a:t>Base de datos</a:t>
            </a:r>
          </a:p>
        </p:txBody>
      </p:sp>
      <p:sp>
        <p:nvSpPr>
          <p:cNvPr id="12" name="Rectángulo 11"/>
          <p:cNvSpPr/>
          <p:nvPr/>
        </p:nvSpPr>
        <p:spPr>
          <a:xfrm>
            <a:off x="8493026" y="3679674"/>
            <a:ext cx="1230850" cy="506292"/>
          </a:xfrm>
          <a:prstGeom prst="rect">
            <a:avLst/>
          </a:prstGeom>
          <a:solidFill>
            <a:schemeClr val="bg1"/>
          </a:solidFill>
          <a:ln w="19050">
            <a:solidFill>
              <a:schemeClr val="tx1"/>
            </a:solidFill>
          </a:ln>
        </p:spPr>
        <p:txBody>
          <a:bodyPr wrap="none">
            <a:spAutoFit/>
          </a:bodyPr>
          <a:lstStyle/>
          <a:p>
            <a:pPr algn="ctr">
              <a:lnSpc>
                <a:spcPct val="150000"/>
              </a:lnSpc>
            </a:pPr>
            <a:r>
              <a:rPr lang="en-US" sz="2000" b="1" dirty="0" err="1" smtClean="0"/>
              <a:t>Lingüistas</a:t>
            </a:r>
            <a:endParaRPr lang="es-ES" sz="2000" b="1" dirty="0" smtClean="0"/>
          </a:p>
        </p:txBody>
      </p:sp>
      <p:sp>
        <p:nvSpPr>
          <p:cNvPr id="16" name="Flecha derecha 15"/>
          <p:cNvSpPr/>
          <p:nvPr/>
        </p:nvSpPr>
        <p:spPr>
          <a:xfrm rot="10800000">
            <a:off x="4480551" y="1521525"/>
            <a:ext cx="2459736" cy="6583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Flecha derecha 16"/>
          <p:cNvSpPr/>
          <p:nvPr/>
        </p:nvSpPr>
        <p:spPr>
          <a:xfrm>
            <a:off x="4579733" y="3377922"/>
            <a:ext cx="2459736" cy="658368"/>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ángulo 17"/>
          <p:cNvSpPr/>
          <p:nvPr/>
        </p:nvSpPr>
        <p:spPr>
          <a:xfrm>
            <a:off x="5128443" y="1130459"/>
            <a:ext cx="1273683" cy="506292"/>
          </a:xfrm>
          <a:prstGeom prst="rect">
            <a:avLst/>
          </a:prstGeom>
        </p:spPr>
        <p:txBody>
          <a:bodyPr wrap="none">
            <a:spAutoFit/>
          </a:bodyPr>
          <a:lstStyle/>
          <a:p>
            <a:pPr algn="ctr">
              <a:lnSpc>
                <a:spcPct val="150000"/>
              </a:lnSpc>
            </a:pPr>
            <a:r>
              <a:rPr lang="es-ES" sz="2000" b="1" dirty="0" smtClean="0"/>
              <a:t>Peticiones</a:t>
            </a:r>
          </a:p>
        </p:txBody>
      </p:sp>
      <p:sp>
        <p:nvSpPr>
          <p:cNvPr id="19" name="Rectángulo 18"/>
          <p:cNvSpPr/>
          <p:nvPr/>
        </p:nvSpPr>
        <p:spPr>
          <a:xfrm>
            <a:off x="5076408" y="2974499"/>
            <a:ext cx="1377749" cy="506292"/>
          </a:xfrm>
          <a:prstGeom prst="rect">
            <a:avLst/>
          </a:prstGeom>
        </p:spPr>
        <p:txBody>
          <a:bodyPr wrap="none">
            <a:spAutoFit/>
          </a:bodyPr>
          <a:lstStyle/>
          <a:p>
            <a:pPr algn="ctr">
              <a:lnSpc>
                <a:spcPct val="150000"/>
              </a:lnSpc>
            </a:pPr>
            <a:r>
              <a:rPr lang="es-ES" sz="2000" b="1" dirty="0" smtClean="0"/>
              <a:t>Respuestas</a:t>
            </a:r>
          </a:p>
        </p:txBody>
      </p:sp>
      <p:sp>
        <p:nvSpPr>
          <p:cNvPr id="20" name="Rectángulo 19"/>
          <p:cNvSpPr/>
          <p:nvPr/>
        </p:nvSpPr>
        <p:spPr>
          <a:xfrm>
            <a:off x="559316" y="4653947"/>
            <a:ext cx="3729221" cy="507831"/>
          </a:xfrm>
          <a:prstGeom prst="rect">
            <a:avLst/>
          </a:prstGeom>
          <a:ln>
            <a:solidFill>
              <a:srgbClr val="FF0000"/>
            </a:solidFill>
          </a:ln>
        </p:spPr>
        <p:txBody>
          <a:bodyPr wrap="square">
            <a:spAutoFit/>
          </a:bodyPr>
          <a:lstStyle/>
          <a:p>
            <a:pPr marL="342900" indent="-342900" algn="ctr">
              <a:lnSpc>
                <a:spcPct val="150000"/>
              </a:lnSpc>
              <a:buFont typeface="Wingdings" panose="05000000000000000000" pitchFamily="2" charset="2"/>
              <a:buChar char="Ø"/>
            </a:pPr>
            <a:r>
              <a:rPr lang="es-ES" b="1" dirty="0" smtClean="0"/>
              <a:t>Volumen grande de información</a:t>
            </a:r>
          </a:p>
        </p:txBody>
      </p:sp>
      <p:sp>
        <p:nvSpPr>
          <p:cNvPr id="21" name="Rectángulo 20"/>
          <p:cNvSpPr/>
          <p:nvPr/>
        </p:nvSpPr>
        <p:spPr>
          <a:xfrm>
            <a:off x="7242029" y="4653947"/>
            <a:ext cx="3732844" cy="1338828"/>
          </a:xfrm>
          <a:prstGeom prst="rect">
            <a:avLst/>
          </a:prstGeom>
          <a:ln>
            <a:solidFill>
              <a:srgbClr val="FF0000"/>
            </a:solidFill>
          </a:ln>
        </p:spPr>
        <p:txBody>
          <a:bodyPr wrap="square">
            <a:spAutoFit/>
          </a:bodyPr>
          <a:lstStyle/>
          <a:p>
            <a:pPr marL="342900" indent="-342900">
              <a:lnSpc>
                <a:spcPct val="150000"/>
              </a:lnSpc>
              <a:buFont typeface="Wingdings" panose="05000000000000000000" pitchFamily="2" charset="2"/>
              <a:buChar char="Ø"/>
            </a:pPr>
            <a:r>
              <a:rPr lang="es-ES" b="1" dirty="0" smtClean="0"/>
              <a:t>Horario laboral</a:t>
            </a:r>
          </a:p>
          <a:p>
            <a:pPr marL="342900" indent="-342900">
              <a:lnSpc>
                <a:spcPct val="150000"/>
              </a:lnSpc>
              <a:buFont typeface="Wingdings" panose="05000000000000000000" pitchFamily="2" charset="2"/>
              <a:buChar char="Ø"/>
            </a:pPr>
            <a:r>
              <a:rPr lang="es-ES" b="1" dirty="0" smtClean="0"/>
              <a:t>Costoso</a:t>
            </a:r>
          </a:p>
          <a:p>
            <a:pPr marL="342900" indent="-342900">
              <a:lnSpc>
                <a:spcPct val="150000"/>
              </a:lnSpc>
              <a:buFont typeface="Wingdings" panose="05000000000000000000" pitchFamily="2" charset="2"/>
              <a:buChar char="Ø"/>
            </a:pPr>
            <a:r>
              <a:rPr lang="es-ES" b="1" dirty="0" smtClean="0"/>
              <a:t>Poco personal capacitado</a:t>
            </a:r>
          </a:p>
        </p:txBody>
      </p:sp>
    </p:spTree>
    <p:extLst>
      <p:ext uri="{BB962C8B-B14F-4D97-AF65-F5344CB8AC3E}">
        <p14:creationId xmlns:p14="http://schemas.microsoft.com/office/powerpoint/2010/main" val="309211236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740664" y="306431"/>
            <a:ext cx="6208045"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Problema de Investigación</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3" name="Rectángulo 2"/>
          <p:cNvSpPr/>
          <p:nvPr/>
        </p:nvSpPr>
        <p:spPr>
          <a:xfrm>
            <a:off x="813816" y="1180237"/>
            <a:ext cx="9976104" cy="1694695"/>
          </a:xfrm>
          <a:prstGeom prst="rect">
            <a:avLst/>
          </a:prstGeom>
        </p:spPr>
        <p:txBody>
          <a:bodyPr wrap="square">
            <a:spAutoFit/>
          </a:bodyPr>
          <a:lstStyle/>
          <a:p>
            <a:pPr algn="just">
              <a:lnSpc>
                <a:spcPct val="150000"/>
              </a:lnSpc>
            </a:pPr>
            <a:r>
              <a:rPr lang="es-US" sz="2400" dirty="0">
                <a:latin typeface="Arial" panose="020B0604020202020204" pitchFamily="34" charset="0"/>
                <a:ea typeface="Times New Roman" panose="02020603050405020304" pitchFamily="18" charset="0"/>
                <a:cs typeface="Times New Roman" panose="02020603050405020304" pitchFamily="18" charset="0"/>
              </a:rPr>
              <a:t>La empresa DATYS de Santiago de Cuba tiene limitaciones en el reconocimiento de entidades nombradas en español al procesar volúmenes masivos de datos diariamente en Elasticsearch.</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98429777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14543" y="826774"/>
            <a:ext cx="6096000" cy="1061829"/>
          </a:xfrm>
          <a:prstGeom prst="rect">
            <a:avLst/>
          </a:prstGeom>
        </p:spPr>
        <p:txBody>
          <a:bodyPr>
            <a:spAutoFit/>
          </a:bodyPr>
          <a:lstStyle/>
          <a:p>
            <a:pPr algn="just">
              <a:lnSpc>
                <a:spcPct val="150000"/>
              </a:lnSpc>
            </a:pPr>
            <a:r>
              <a:rPr lang="es-ES" sz="2400" dirty="0" smtClean="0">
                <a:latin typeface="Arial" panose="020B0604020202020204" pitchFamily="34" charset="0"/>
                <a:ea typeface="Times New Roman" panose="02020603050405020304" pitchFamily="18" charset="0"/>
                <a:cs typeface="Times New Roman" panose="02020603050405020304" pitchFamily="18" charset="0"/>
              </a:rPr>
              <a:t>Reconocimiento </a:t>
            </a:r>
            <a:r>
              <a:rPr lang="es-ES" sz="2400" dirty="0">
                <a:latin typeface="Arial" panose="020B0604020202020204" pitchFamily="34" charset="0"/>
                <a:ea typeface="Times New Roman" panose="02020603050405020304" pitchFamily="18" charset="0"/>
                <a:cs typeface="Times New Roman" panose="02020603050405020304" pitchFamily="18" charset="0"/>
              </a:rPr>
              <a:t>de Entidades Nombradas.</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algn="just">
              <a:lnSpc>
                <a:spcPct val="150000"/>
              </a:lnSpc>
            </a:pPr>
            <a:r>
              <a:rPr lang="es-ES" dirty="0">
                <a:latin typeface="Arial" panose="020B0604020202020204" pitchFamily="34" charset="0"/>
                <a:ea typeface="Times New Roman" panose="02020603050405020304" pitchFamily="18" charset="0"/>
                <a:cs typeface="Times New Roman" panose="02020603050405020304" pitchFamily="18" charset="0"/>
              </a:rPr>
              <a:t> </a:t>
            </a:r>
            <a:endParaRPr lang="en-US"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307721" y="141469"/>
            <a:ext cx="4287904"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Objeto de estudio</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4" name="Rectángulo 3"/>
          <p:cNvSpPr/>
          <p:nvPr/>
        </p:nvSpPr>
        <p:spPr>
          <a:xfrm>
            <a:off x="414543" y="3831435"/>
            <a:ext cx="3967305"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Objetivo general</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5" name="Rectángulo 4"/>
          <p:cNvSpPr/>
          <p:nvPr/>
        </p:nvSpPr>
        <p:spPr>
          <a:xfrm>
            <a:off x="281014" y="1855982"/>
            <a:ext cx="4341318"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Campo de estudio</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6" name="Rectángulo 5"/>
          <p:cNvSpPr/>
          <p:nvPr/>
        </p:nvSpPr>
        <p:spPr>
          <a:xfrm>
            <a:off x="414543" y="2908663"/>
            <a:ext cx="6660798" cy="461665"/>
          </a:xfrm>
          <a:prstGeom prst="rect">
            <a:avLst/>
          </a:prstGeom>
        </p:spPr>
        <p:txBody>
          <a:bodyPr wrap="none">
            <a:spAutoFit/>
          </a:bodyPr>
          <a:lstStyle/>
          <a:p>
            <a:r>
              <a:rPr lang="es-ES" sz="2400" dirty="0">
                <a:latin typeface="Arial" panose="020B0604020202020204" pitchFamily="34" charset="0"/>
                <a:ea typeface="Times New Roman" panose="02020603050405020304" pitchFamily="18" charset="0"/>
                <a:cs typeface="Times New Roman" panose="02020603050405020304" pitchFamily="18" charset="0"/>
              </a:rPr>
              <a:t>Modelos de procesamiento del lenguaje natural</a:t>
            </a:r>
            <a:endParaRPr lang="en-US" sz="2400" dirty="0"/>
          </a:p>
        </p:txBody>
      </p:sp>
      <p:sp>
        <p:nvSpPr>
          <p:cNvPr id="7" name="Rectángulo 6"/>
          <p:cNvSpPr/>
          <p:nvPr/>
        </p:nvSpPr>
        <p:spPr>
          <a:xfrm>
            <a:off x="414543" y="4600876"/>
            <a:ext cx="10972800" cy="1754326"/>
          </a:xfrm>
          <a:prstGeom prst="rect">
            <a:avLst/>
          </a:prstGeom>
        </p:spPr>
        <p:txBody>
          <a:bodyPr wrap="square">
            <a:spAutoFit/>
          </a:bodyPr>
          <a:lstStyle/>
          <a:p>
            <a:pPr algn="just">
              <a:lnSpc>
                <a:spcPct val="150000"/>
              </a:lnSpc>
            </a:pPr>
            <a:r>
              <a:rPr lang="es-ES" sz="2400" dirty="0">
                <a:latin typeface="Arial" panose="020B0604020202020204" pitchFamily="34" charset="0"/>
                <a:ea typeface="Times New Roman" panose="02020603050405020304" pitchFamily="18" charset="0"/>
                <a:cs typeface="Times New Roman" panose="02020603050405020304" pitchFamily="18" charset="0"/>
              </a:rPr>
              <a:t>Crear </a:t>
            </a:r>
            <a:r>
              <a:rPr lang="es-ES" sz="2400" dirty="0" smtClean="0">
                <a:latin typeface="Arial" panose="020B0604020202020204" pitchFamily="34" charset="0"/>
                <a:ea typeface="Times New Roman" panose="02020603050405020304" pitchFamily="18" charset="0"/>
                <a:cs typeface="Times New Roman" panose="02020603050405020304" pitchFamily="18" charset="0"/>
              </a:rPr>
              <a:t>un sistema de </a:t>
            </a:r>
            <a:r>
              <a:rPr lang="es-ES" sz="2400" dirty="0">
                <a:latin typeface="Arial" panose="020B0604020202020204" pitchFamily="34" charset="0"/>
                <a:ea typeface="Times New Roman" panose="02020603050405020304" pitchFamily="18" charset="0"/>
                <a:cs typeface="Times New Roman" panose="02020603050405020304" pitchFamily="18" charset="0"/>
              </a:rPr>
              <a:t>procesamiento del lenguaje natural para el reconocimiento de entidades nombradas en volúmenes masivos de datos en español almacenados en Elasticsearch.</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58552540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395006" y="1057584"/>
            <a:ext cx="11292840" cy="5324535"/>
          </a:xfrm>
          <a:prstGeom prst="rect">
            <a:avLst/>
          </a:prstGeom>
        </p:spPr>
        <p:txBody>
          <a:bodyPr wrap="square">
            <a:spAutoFit/>
          </a:bodyPr>
          <a:lstStyle/>
          <a:p>
            <a:pPr marL="285750" lvl="0" indent="-285750">
              <a:buFont typeface="Wingdings" panose="05000000000000000000" pitchFamily="2" charset="2"/>
              <a:buChar char="Ø"/>
            </a:pPr>
            <a:r>
              <a:rPr lang="es-ES" sz="2000" dirty="0"/>
              <a:t>Estudio del estado del arte de las técnicas de reconocimiento de entidades nombradas</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Estudio de las herramientas de Procesamiento de Lenguaje Natural (</a:t>
            </a:r>
            <a:r>
              <a:rPr lang="es-ES" sz="2000" dirty="0" err="1"/>
              <a:t>p.ej</a:t>
            </a:r>
            <a:r>
              <a:rPr lang="es-ES" sz="2000" dirty="0"/>
              <a:t>,; Spacy)</a:t>
            </a:r>
            <a:endParaRPr lang="es-ES" sz="2000" dirty="0" smtClean="0"/>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Estudio de las propuestas de grandes modelos de lenguajes y su uso </a:t>
            </a:r>
            <a:r>
              <a:rPr lang="es-ES" sz="2000" dirty="0" smtClean="0"/>
              <a:t>en la generación de oraciones.</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Análisis del modelo de indexación de información en Elasticsearch de la empresa DATYS</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Diseño de una propuesta para el reconocimiento de entidades en información </a:t>
            </a:r>
            <a:r>
              <a:rPr lang="es-ES" sz="2000" dirty="0" smtClean="0"/>
              <a:t>textual según </a:t>
            </a:r>
            <a:r>
              <a:rPr lang="es-ES" sz="2000" dirty="0"/>
              <a:t>los requerimientos de la empresa </a:t>
            </a:r>
            <a:r>
              <a:rPr lang="es-ES" sz="2000" dirty="0" smtClean="0"/>
              <a:t>DATYS.</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Implementación del modelo y sistemas diseñado para el reconocimiento de entidades nombradas y la generación de datos de entrenamiento</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Pruebas de la propuesta </a:t>
            </a:r>
            <a:r>
              <a:rPr lang="es-ES" sz="2000" dirty="0" smtClean="0"/>
              <a:t>del </a:t>
            </a:r>
            <a:r>
              <a:rPr lang="es-ES" sz="2000" dirty="0"/>
              <a:t>sistema implementado</a:t>
            </a:r>
            <a:r>
              <a:rPr lang="es-ES" sz="2000" dirty="0" smtClean="0"/>
              <a:t>.</a:t>
            </a:r>
          </a:p>
          <a:p>
            <a:pPr marL="285750" lvl="0" indent="-285750">
              <a:buFont typeface="Wingdings" panose="05000000000000000000" pitchFamily="2" charset="2"/>
              <a:buChar char="Ø"/>
            </a:pPr>
            <a:endParaRPr lang="en-US" sz="2000" dirty="0"/>
          </a:p>
          <a:p>
            <a:pPr marL="285750" lvl="0" indent="-285750">
              <a:buFont typeface="Wingdings" panose="05000000000000000000" pitchFamily="2" charset="2"/>
              <a:buChar char="Ø"/>
            </a:pPr>
            <a:r>
              <a:rPr lang="es-ES" sz="2000" dirty="0"/>
              <a:t>Evaluación </a:t>
            </a:r>
            <a:r>
              <a:rPr lang="es-ES" sz="2000" dirty="0" smtClean="0"/>
              <a:t>del </a:t>
            </a:r>
            <a:r>
              <a:rPr lang="es-ES" sz="2000" dirty="0"/>
              <a:t>sistema </a:t>
            </a:r>
            <a:r>
              <a:rPr lang="es-ES" sz="2000" dirty="0" smtClean="0"/>
              <a:t>implementado por la empresa DATYS.</a:t>
            </a:r>
            <a:endParaRPr lang="en-US" sz="2000" dirty="0"/>
          </a:p>
        </p:txBody>
      </p:sp>
      <p:sp>
        <p:nvSpPr>
          <p:cNvPr id="3" name="Rectángulo 2"/>
          <p:cNvSpPr/>
          <p:nvPr/>
        </p:nvSpPr>
        <p:spPr>
          <a:xfrm>
            <a:off x="395006" y="132695"/>
            <a:ext cx="4980722"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Objetivos Específicos</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484154152"/>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566928" y="1284491"/>
            <a:ext cx="11036808" cy="3910686"/>
          </a:xfrm>
          <a:prstGeom prst="rect">
            <a:avLst/>
          </a:prstGeom>
        </p:spPr>
        <p:txBody>
          <a:bodyPr wrap="square">
            <a:spAutoFit/>
          </a:bodyPr>
          <a:lstStyle/>
          <a:p>
            <a:pPr algn="just">
              <a:lnSpc>
                <a:spcPct val="150000"/>
              </a:lnSpc>
              <a:tabLst>
                <a:tab pos="228600" algn="l"/>
              </a:tabLst>
            </a:pPr>
            <a:r>
              <a:rPr lang="es-US" sz="2400" dirty="0">
                <a:latin typeface="Arial" panose="020B0604020202020204" pitchFamily="34" charset="0"/>
                <a:ea typeface="Times New Roman" panose="02020603050405020304" pitchFamily="18" charset="0"/>
                <a:cs typeface="Times New Roman" panose="02020603050405020304" pitchFamily="18" charset="0"/>
              </a:rPr>
              <a:t>Si se desarrolla </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un sistema de </a:t>
            </a:r>
            <a:r>
              <a:rPr lang="es-US" sz="2400" dirty="0">
                <a:latin typeface="Arial" panose="020B0604020202020204" pitchFamily="34" charset="0"/>
                <a:ea typeface="Times New Roman" panose="02020603050405020304" pitchFamily="18" charset="0"/>
                <a:cs typeface="Times New Roman" panose="02020603050405020304" pitchFamily="18" charset="0"/>
              </a:rPr>
              <a:t>procesamiento de lenguaje natural para el reconocimiento de entidades nombradas, se podrá contribuir a disminuir las limitaciones actuales en el reconocimiento de las mismas en grandes volúmenes de datos en Elasticsearch. </a:t>
            </a:r>
            <a:r>
              <a:rPr lang="es-US" sz="2400" dirty="0" smtClean="0">
                <a:latin typeface="Arial" panose="020B0604020202020204" pitchFamily="34" charset="0"/>
                <a:ea typeface="Times New Roman" panose="02020603050405020304" pitchFamily="18" charset="0"/>
                <a:cs typeface="Times New Roman" panose="02020603050405020304" pitchFamily="18" charset="0"/>
              </a:rPr>
              <a:t>Este sistema buscará </a:t>
            </a:r>
            <a:r>
              <a:rPr lang="es-US" sz="2400" dirty="0">
                <a:latin typeface="Arial" panose="020B0604020202020204" pitchFamily="34" charset="0"/>
                <a:ea typeface="Times New Roman" panose="02020603050405020304" pitchFamily="18" charset="0"/>
                <a:cs typeface="Times New Roman" panose="02020603050405020304" pitchFamily="18" charset="0"/>
              </a:rPr>
              <a:t>mejorar la eficiencia y efectividad en la identificación y clasificación de entidades, facilitando así el estudio lingüístico y la gestión de datos masivos para fines de análisis.</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566928" y="407015"/>
            <a:ext cx="2296142"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Hipótesis</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9906070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877824" y="1595387"/>
            <a:ext cx="10021824" cy="4464684"/>
          </a:xfrm>
          <a:prstGeom prst="rect">
            <a:avLst/>
          </a:prstGeom>
        </p:spPr>
        <p:txBody>
          <a:bodyPr wrap="square">
            <a:spAutoFit/>
          </a:bodyPr>
          <a:lstStyle/>
          <a:p>
            <a:pPr marL="342900" marR="0" lvl="0" indent="-342900">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Calibri" panose="020F0502020204030204" pitchFamily="34" charset="0"/>
                <a:cs typeface="Times New Roman" panose="02020603050405020304" pitchFamily="18" charset="0"/>
              </a:rPr>
              <a:t>Un sistema que reconozca las entidades de los textos de la base de datos de Elasticsearch.</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Calibri" panose="020F0502020204030204" pitchFamily="34" charset="0"/>
                <a:cs typeface="Times New Roman" panose="02020603050405020304" pitchFamily="18" charset="0"/>
              </a:rPr>
              <a:t>Capacidad de reentrenamiento de forma supervisada por parte del usuario </a:t>
            </a:r>
            <a:r>
              <a:rPr lang="es-ES" sz="2400" dirty="0" smtClean="0">
                <a:latin typeface="Arial" panose="020B0604020202020204" pitchFamily="34" charset="0"/>
                <a:ea typeface="Calibri" panose="020F0502020204030204" pitchFamily="34" charset="0"/>
                <a:cs typeface="Times New Roman" panose="02020603050405020304" pitchFamily="18" charset="0"/>
              </a:rPr>
              <a:t>en </a:t>
            </a:r>
            <a:r>
              <a:rPr lang="es-ES" sz="2400" dirty="0">
                <a:latin typeface="Arial" panose="020B0604020202020204" pitchFamily="34" charset="0"/>
                <a:ea typeface="Calibri" panose="020F0502020204030204" pitchFamily="34" charset="0"/>
                <a:cs typeface="Times New Roman" panose="02020603050405020304" pitchFamily="18" charset="0"/>
              </a:rPr>
              <a:t>caso de surgir o no detectar una nueva entidad.</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Calibri" panose="020F0502020204030204" pitchFamily="34" charset="0"/>
                <a:cs typeface="Times New Roman" panose="02020603050405020304" pitchFamily="18" charset="0"/>
              </a:rPr>
              <a:t>Generación de datos de entrenamiento y </a:t>
            </a:r>
            <a:r>
              <a:rPr lang="es-ES" sz="2400" dirty="0" err="1">
                <a:latin typeface="Arial" panose="020B0604020202020204" pitchFamily="34" charset="0"/>
                <a:ea typeface="Calibri" panose="020F0502020204030204" pitchFamily="34" charset="0"/>
                <a:cs typeface="Times New Roman" panose="02020603050405020304" pitchFamily="18" charset="0"/>
              </a:rPr>
              <a:t>testing</a:t>
            </a:r>
            <a:r>
              <a:rPr lang="es-ES" sz="2400" dirty="0">
                <a:latin typeface="Arial" panose="020B0604020202020204" pitchFamily="34" charset="0"/>
                <a:ea typeface="Calibri" panose="020F0502020204030204" pitchFamily="34" charset="0"/>
                <a:cs typeface="Times New Roman" panose="02020603050405020304" pitchFamily="18" charset="0"/>
              </a:rPr>
              <a:t> de la entidad que no reconozca el modelo.</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nSpc>
                <a:spcPct val="150000"/>
              </a:lnSpc>
              <a:spcBef>
                <a:spcPts val="0"/>
              </a:spcBef>
              <a:spcAft>
                <a:spcPts val="0"/>
              </a:spcAft>
              <a:buFont typeface="Wingdings" panose="05000000000000000000" pitchFamily="2" charset="2"/>
              <a:buChar char=""/>
            </a:pPr>
            <a:r>
              <a:rPr lang="es-ES" sz="2400" dirty="0">
                <a:latin typeface="Arial" panose="020B0604020202020204" pitchFamily="34" charset="0"/>
                <a:ea typeface="Calibri" panose="020F0502020204030204" pitchFamily="34" charset="0"/>
                <a:cs typeface="Times New Roman" panose="02020603050405020304" pitchFamily="18" charset="0"/>
              </a:rPr>
              <a:t>Capacidad de retroceder en caso de el modelo perder conocimiento al realizar el reentrenamiento.</a:t>
            </a:r>
            <a:endParaRPr lang="en-US" sz="2400" dirty="0">
              <a:latin typeface="Calibri" panose="020F0502020204030204" pitchFamily="34" charset="0"/>
              <a:ea typeface="Calibri" panose="020F0502020204030204" pitchFamily="34" charset="0"/>
              <a:cs typeface="Times New Roman" panose="02020603050405020304" pitchFamily="18" charset="0"/>
            </a:endParaRPr>
          </a:p>
        </p:txBody>
      </p:sp>
      <p:sp>
        <p:nvSpPr>
          <p:cNvPr id="3" name="Rectángulo 2"/>
          <p:cNvSpPr/>
          <p:nvPr/>
        </p:nvSpPr>
        <p:spPr>
          <a:xfrm>
            <a:off x="877824" y="480167"/>
            <a:ext cx="1988365"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Aportes</a:t>
            </a:r>
            <a:endParaRPr lang="es-ES" sz="4400" b="0" cap="none" spc="0" dirty="0">
              <a:ln w="0"/>
              <a:solidFill>
                <a:schemeClr val="tx1"/>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8512636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ángulo 1"/>
          <p:cNvSpPr/>
          <p:nvPr/>
        </p:nvSpPr>
        <p:spPr>
          <a:xfrm>
            <a:off x="449535" y="306431"/>
            <a:ext cx="3829382" cy="769441"/>
          </a:xfrm>
          <a:prstGeom prst="rect">
            <a:avLst/>
          </a:prstGeom>
          <a:noFill/>
        </p:spPr>
        <p:txBody>
          <a:bodyPr wrap="none" lIns="91440" tIns="45720" rIns="91440" bIns="45720">
            <a:spAutoFit/>
          </a:bodyPr>
          <a:lstStyle/>
          <a:p>
            <a:pPr algn="ctr"/>
            <a:r>
              <a:rPr lang="es-ES" sz="4400" dirty="0" smtClean="0">
                <a:ln w="0"/>
                <a:effectLst>
                  <a:outerShdw blurRad="38100" dist="19050" dir="2700000" algn="tl" rotWithShape="0">
                    <a:schemeClr val="dk1">
                      <a:alpha val="40000"/>
                    </a:schemeClr>
                  </a:outerShdw>
                </a:effectLst>
              </a:rPr>
              <a:t>Metodología XP</a:t>
            </a:r>
            <a:endParaRPr lang="es-ES" sz="4400" b="0" cap="none" spc="0" dirty="0">
              <a:ln w="0"/>
              <a:solidFill>
                <a:schemeClr val="tx1"/>
              </a:solidFill>
              <a:effectLst>
                <a:outerShdw blurRad="38100" dist="19050" dir="2700000" algn="tl" rotWithShape="0">
                  <a:schemeClr val="dk1">
                    <a:alpha val="40000"/>
                  </a:schemeClr>
                </a:outerShdw>
              </a:effectLst>
            </a:endParaRPr>
          </a:p>
        </p:txBody>
      </p:sp>
      <p:sp>
        <p:nvSpPr>
          <p:cNvPr id="3" name="Rectángulo 2"/>
          <p:cNvSpPr/>
          <p:nvPr/>
        </p:nvSpPr>
        <p:spPr>
          <a:xfrm>
            <a:off x="4245686" y="2150244"/>
            <a:ext cx="1801905" cy="589072"/>
          </a:xfrm>
          <a:prstGeom prst="rect">
            <a:avLst/>
          </a:prstGeom>
          <a:solidFill>
            <a:schemeClr val="bg1"/>
          </a:solidFill>
          <a:ln w="19050">
            <a:solidFill>
              <a:schemeClr val="tx1"/>
            </a:solidFill>
          </a:ln>
        </p:spPr>
        <p:txBody>
          <a:bodyPr wrap="none">
            <a:spAutoFit/>
          </a:bodyPr>
          <a:lstStyle/>
          <a:p>
            <a:pPr algn="ctr">
              <a:lnSpc>
                <a:spcPct val="150000"/>
              </a:lnSpc>
            </a:pPr>
            <a:r>
              <a:rPr lang="es-ES" sz="2400" b="1" dirty="0" smtClean="0"/>
              <a:t>Planificación</a:t>
            </a:r>
          </a:p>
        </p:txBody>
      </p:sp>
      <p:sp>
        <p:nvSpPr>
          <p:cNvPr id="4" name="Rectángulo 3"/>
          <p:cNvSpPr/>
          <p:nvPr/>
        </p:nvSpPr>
        <p:spPr>
          <a:xfrm>
            <a:off x="9533429" y="2125392"/>
            <a:ext cx="1063113" cy="589072"/>
          </a:xfrm>
          <a:prstGeom prst="rect">
            <a:avLst/>
          </a:prstGeom>
          <a:solidFill>
            <a:schemeClr val="bg1"/>
          </a:solidFill>
          <a:ln w="19050">
            <a:solidFill>
              <a:schemeClr val="tx1"/>
            </a:solidFill>
          </a:ln>
        </p:spPr>
        <p:txBody>
          <a:bodyPr wrap="none">
            <a:spAutoFit/>
          </a:bodyPr>
          <a:lstStyle/>
          <a:p>
            <a:pPr algn="ctr">
              <a:lnSpc>
                <a:spcPct val="150000"/>
              </a:lnSpc>
            </a:pPr>
            <a:r>
              <a:rPr lang="es-ES" sz="2400" b="1" dirty="0" smtClean="0"/>
              <a:t>Diseño</a:t>
            </a:r>
          </a:p>
        </p:txBody>
      </p:sp>
      <p:sp>
        <p:nvSpPr>
          <p:cNvPr id="5" name="Rectángulo 4"/>
          <p:cNvSpPr/>
          <p:nvPr/>
        </p:nvSpPr>
        <p:spPr>
          <a:xfrm>
            <a:off x="9195291" y="4716192"/>
            <a:ext cx="1739387" cy="589072"/>
          </a:xfrm>
          <a:prstGeom prst="rect">
            <a:avLst/>
          </a:prstGeom>
          <a:solidFill>
            <a:schemeClr val="bg1"/>
          </a:solidFill>
          <a:ln w="19050">
            <a:solidFill>
              <a:schemeClr val="tx1"/>
            </a:solidFill>
          </a:ln>
        </p:spPr>
        <p:txBody>
          <a:bodyPr wrap="none">
            <a:spAutoFit/>
          </a:bodyPr>
          <a:lstStyle/>
          <a:p>
            <a:pPr algn="ctr">
              <a:lnSpc>
                <a:spcPct val="150000"/>
              </a:lnSpc>
            </a:pPr>
            <a:r>
              <a:rPr lang="es-ES" sz="2400" b="1" dirty="0" smtClean="0"/>
              <a:t>Codificación</a:t>
            </a:r>
          </a:p>
        </p:txBody>
      </p:sp>
      <p:sp>
        <p:nvSpPr>
          <p:cNvPr id="6" name="Rectángulo 5"/>
          <p:cNvSpPr/>
          <p:nvPr/>
        </p:nvSpPr>
        <p:spPr>
          <a:xfrm>
            <a:off x="4537338" y="4716192"/>
            <a:ext cx="1218603" cy="589072"/>
          </a:xfrm>
          <a:prstGeom prst="rect">
            <a:avLst/>
          </a:prstGeom>
          <a:solidFill>
            <a:schemeClr val="bg1"/>
          </a:solidFill>
          <a:ln w="19050">
            <a:solidFill>
              <a:schemeClr val="tx1"/>
            </a:solidFill>
          </a:ln>
        </p:spPr>
        <p:txBody>
          <a:bodyPr wrap="none">
            <a:spAutoFit/>
          </a:bodyPr>
          <a:lstStyle/>
          <a:p>
            <a:pPr algn="ctr">
              <a:lnSpc>
                <a:spcPct val="150000"/>
              </a:lnSpc>
            </a:pPr>
            <a:r>
              <a:rPr lang="es-ES" sz="2400" b="1" dirty="0" smtClean="0"/>
              <a:t>Pruebas</a:t>
            </a:r>
          </a:p>
        </p:txBody>
      </p:sp>
      <p:sp>
        <p:nvSpPr>
          <p:cNvPr id="7" name="Rectángulo 6"/>
          <p:cNvSpPr/>
          <p:nvPr/>
        </p:nvSpPr>
        <p:spPr>
          <a:xfrm>
            <a:off x="1097988" y="4714080"/>
            <a:ext cx="1814728" cy="589072"/>
          </a:xfrm>
          <a:prstGeom prst="rect">
            <a:avLst/>
          </a:prstGeom>
          <a:solidFill>
            <a:schemeClr val="bg1"/>
          </a:solidFill>
          <a:ln w="19050">
            <a:solidFill>
              <a:schemeClr val="tx1"/>
            </a:solidFill>
          </a:ln>
        </p:spPr>
        <p:txBody>
          <a:bodyPr wrap="none">
            <a:spAutoFit/>
          </a:bodyPr>
          <a:lstStyle/>
          <a:p>
            <a:pPr algn="ctr">
              <a:lnSpc>
                <a:spcPct val="150000"/>
              </a:lnSpc>
            </a:pPr>
            <a:r>
              <a:rPr lang="es-ES" sz="2400" b="1" dirty="0" smtClean="0"/>
              <a:t>Lanzamiento</a:t>
            </a:r>
          </a:p>
        </p:txBody>
      </p:sp>
      <p:sp>
        <p:nvSpPr>
          <p:cNvPr id="8" name="Flecha derecha 7"/>
          <p:cNvSpPr/>
          <p:nvPr/>
        </p:nvSpPr>
        <p:spPr>
          <a:xfrm>
            <a:off x="6370404" y="2214564"/>
            <a:ext cx="2840211" cy="460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lecha derecha 8"/>
          <p:cNvSpPr/>
          <p:nvPr/>
        </p:nvSpPr>
        <p:spPr>
          <a:xfrm rot="5400000">
            <a:off x="9268204" y="3465378"/>
            <a:ext cx="1593560" cy="460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Flecha derecha 9"/>
          <p:cNvSpPr/>
          <p:nvPr/>
        </p:nvSpPr>
        <p:spPr>
          <a:xfrm rot="16200000">
            <a:off x="4347827" y="3467409"/>
            <a:ext cx="1597623" cy="460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Flecha derecha 10"/>
          <p:cNvSpPr/>
          <p:nvPr/>
        </p:nvSpPr>
        <p:spPr>
          <a:xfrm rot="10800000">
            <a:off x="6047591" y="4778400"/>
            <a:ext cx="2840211" cy="460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Flecha derecha 11"/>
          <p:cNvSpPr/>
          <p:nvPr/>
        </p:nvSpPr>
        <p:spPr>
          <a:xfrm rot="10800000">
            <a:off x="3075572" y="4778401"/>
            <a:ext cx="1298910" cy="4604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ángulo 12"/>
          <p:cNvSpPr/>
          <p:nvPr/>
        </p:nvSpPr>
        <p:spPr>
          <a:xfrm>
            <a:off x="576072" y="1252728"/>
            <a:ext cx="11375136" cy="5221224"/>
          </a:xfrm>
          <a:prstGeom prst="rect">
            <a:avLst/>
          </a:prstGeom>
          <a:noFill/>
          <a:ln w="190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85043497"/>
      </p:ext>
    </p:extLst>
  </p:cSld>
  <p:clrMapOvr>
    <a:masterClrMapping/>
  </p:clrMapOvr>
  <p:timing>
    <p:tnLst>
      <p:par>
        <p:cTn id="1" dur="indefinite" restart="never" nodeType="tmRoot"/>
      </p:par>
    </p:tnLst>
  </p:timing>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1269</TotalTime>
  <Words>996</Words>
  <Application>Microsoft Office PowerPoint</Application>
  <PresentationFormat>Panorámica</PresentationFormat>
  <Paragraphs>225</Paragraphs>
  <Slides>27</Slides>
  <Notes>0</Notes>
  <HiddenSlides>0</HiddenSlides>
  <MMClips>1</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27</vt:i4>
      </vt:variant>
    </vt:vector>
  </HeadingPairs>
  <TitlesOfParts>
    <vt:vector size="34" baseType="lpstr">
      <vt:lpstr>Arial</vt:lpstr>
      <vt:lpstr>Calibri</vt:lpstr>
      <vt:lpstr>Calibri Light</vt:lpstr>
      <vt:lpstr>Consolas</vt:lpstr>
      <vt:lpstr>Times New Roman</vt:lpstr>
      <vt:lpstr>Wingdings</vt:lpstr>
      <vt:lpstr>Tema de Office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Luis</dc:creator>
  <cp:lastModifiedBy>Luis</cp:lastModifiedBy>
  <cp:revision>49</cp:revision>
  <dcterms:created xsi:type="dcterms:W3CDTF">2024-04-07T21:48:14Z</dcterms:created>
  <dcterms:modified xsi:type="dcterms:W3CDTF">2024-04-09T03:06:34Z</dcterms:modified>
</cp:coreProperties>
</file>

<file path=docProps/thumbnail.jpeg>
</file>